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309" r:id="rId2"/>
    <p:sldId id="294" r:id="rId3"/>
    <p:sldId id="271" r:id="rId4"/>
    <p:sldId id="273" r:id="rId5"/>
    <p:sldId id="292" r:id="rId6"/>
    <p:sldId id="282" r:id="rId7"/>
    <p:sldId id="318" r:id="rId8"/>
    <p:sldId id="290" r:id="rId9"/>
    <p:sldId id="317" r:id="rId10"/>
    <p:sldId id="316" r:id="rId11"/>
  </p:sldIdLst>
  <p:sldSz cx="12192000" cy="6858000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1100"/>
    <a:srgbClr val="046E63"/>
    <a:srgbClr val="097C70"/>
    <a:srgbClr val="045A51"/>
    <a:srgbClr val="0149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2"/>
    <p:restoredTop sz="94659"/>
  </p:normalViewPr>
  <p:slideViewPr>
    <p:cSldViewPr snapToGrid="0" snapToObjects="1">
      <p:cViewPr>
        <p:scale>
          <a:sx n="40" d="100"/>
          <a:sy n="40" d="100"/>
        </p:scale>
        <p:origin x="2202" y="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1F1663-1EC3-A041-AB5A-3AFD8EE03F02}" type="datetimeFigureOut">
              <a:rPr lang="en-GB" smtClean="0"/>
              <a:t>05/11/2018</a:t>
            </a:fld>
            <a:endParaRPr lang="en-GB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72EFC-D95F-5745-8D9C-E0CD32E72AF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4892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2EFC-D95F-5745-8D9C-E0CD32E72AF4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4295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2EFC-D95F-5745-8D9C-E0CD32E72AF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7111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2EFC-D95F-5745-8D9C-E0CD32E72AF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618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2EFC-D95F-5745-8D9C-E0CD32E72AF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6804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2EFC-D95F-5745-8D9C-E0CD32E72AF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16976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2EFC-D95F-5745-8D9C-E0CD32E72AF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75566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2EFC-D95F-5745-8D9C-E0CD32E72AF4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038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2EFC-D95F-5745-8D9C-E0CD32E72AF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33669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72EFC-D95F-5745-8D9C-E0CD32E72AF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9071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_tradnl"/>
              <a:t>Clic para editar título</a:t>
            </a:r>
            <a:endParaRPr lang="en-GB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_tradnl"/>
              <a:t>Haga clic para modificar el estilo de subtítulo del patrón</a:t>
            </a:r>
            <a:endParaRPr lang="en-GB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A1C51-2E70-894E-ADE6-2E7A9608D108}" type="datetime1">
              <a:rPr lang="es-ES" smtClean="0"/>
              <a:t>05/11/2018</a:t>
            </a:fld>
            <a:endParaRPr lang="en-GB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D942-C238-9646-801F-9F78A8EF935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1950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GB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BF1D6-99E9-D44C-BE0D-23AC2F9A3B90}" type="datetime1">
              <a:rPr lang="es-ES" smtClean="0"/>
              <a:t>05/11/2018</a:t>
            </a:fld>
            <a:endParaRPr lang="en-GB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D942-C238-9646-801F-9F78A8EF935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567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n-GB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0AE10-655A-C84B-A94A-B35664B3A26D}" type="datetime1">
              <a:rPr lang="es-ES" smtClean="0"/>
              <a:t>05/11/2018</a:t>
            </a:fld>
            <a:endParaRPr lang="en-GB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D942-C238-9646-801F-9F78A8EF935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0510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GB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3AECA-3C17-C649-8538-F50780E197E2}" type="datetime1">
              <a:rPr lang="es-ES" smtClean="0"/>
              <a:t>05/11/2018</a:t>
            </a:fld>
            <a:endParaRPr lang="en-GB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D942-C238-9646-801F-9F78A8EF935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005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_tradnl"/>
              <a:t>Clic para editar título</a:t>
            </a:r>
            <a:endParaRPr lang="en-GB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02D40-8191-E544-B9A5-ED9E0C939CFF}" type="datetime1">
              <a:rPr lang="es-ES" smtClean="0"/>
              <a:t>05/11/2018</a:t>
            </a:fld>
            <a:endParaRPr lang="en-GB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D942-C238-9646-801F-9F78A8EF935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648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GB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3E42D-B443-A44C-A6C8-B688775C1C69}" type="datetime1">
              <a:rPr lang="es-ES" smtClean="0"/>
              <a:t>05/11/2018</a:t>
            </a:fld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D942-C238-9646-801F-9F78A8EF935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942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n-GB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650AB-98C7-2D41-B10C-D17272AF134B}" type="datetime1">
              <a:rPr lang="es-ES" smtClean="0"/>
              <a:t>05/11/2018</a:t>
            </a:fld>
            <a:endParaRPr lang="en-GB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D942-C238-9646-801F-9F78A8EF935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695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C28DE-A9B7-D543-94D9-5A60C4A92332}" type="datetime1">
              <a:rPr lang="es-ES" smtClean="0"/>
              <a:t>05/11/2018</a:t>
            </a:fld>
            <a:endParaRPr lang="en-GB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D942-C238-9646-801F-9F78A8EF935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2588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C5ABB-8FAE-164E-BF71-285CF556F0B1}" type="datetime1">
              <a:rPr lang="es-ES" smtClean="0"/>
              <a:t>05/11/2018</a:t>
            </a:fld>
            <a:endParaRPr lang="en-GB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D942-C238-9646-801F-9F78A8EF935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9692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/>
              <a:t>Clic para editar título</a:t>
            </a:r>
            <a:endParaRPr lang="en-GB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FBB07-356E-244F-AB1F-5346440DA546}" type="datetime1">
              <a:rPr lang="es-ES" smtClean="0"/>
              <a:t>05/11/2018</a:t>
            </a:fld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D942-C238-9646-801F-9F78A8EF935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9129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/>
              <a:t>Clic para editar título</a:t>
            </a:r>
            <a:endParaRPr lang="en-GB"/>
          </a:p>
        </p:txBody>
      </p:sp>
      <p:sp>
        <p:nvSpPr>
          <p:cNvPr id="3" name="Marcador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F9BB-3F32-7442-9EC3-3A268C6C7E59}" type="datetime1">
              <a:rPr lang="es-ES" smtClean="0"/>
              <a:t>05/11/2018</a:t>
            </a:fld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6D942-C238-9646-801F-9F78A8EF935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251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n-GB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n-GB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5B7E8-8DFF-2146-97A8-50203D8F5665}" type="datetime1">
              <a:rPr lang="es-ES" smtClean="0"/>
              <a:t>05/11/2018</a:t>
            </a:fld>
            <a:endParaRPr lang="en-GB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6D942-C238-9646-801F-9F78A8EF935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4065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tif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.tiff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tif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emf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97C70"/>
            </a:gs>
            <a:gs pos="23000">
              <a:srgbClr val="045A5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 flipH="1">
            <a:off x="288418" y="1102466"/>
            <a:ext cx="1161516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NANOLEAP. </a:t>
            </a:r>
            <a:r>
              <a:rPr lang="en-GB" sz="24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An European tool to promote a network of pilot lines addressed </a:t>
            </a:r>
            <a:r>
              <a:rPr lang="en-GB" sz="2400" dirty="0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to </a:t>
            </a:r>
            <a:r>
              <a:rPr lang="en-GB" sz="24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the introduction of nanocomposites in building constructions and civil infrastructures</a:t>
            </a:r>
          </a:p>
          <a:p>
            <a:r>
              <a:rPr lang="en-GB" sz="24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 </a:t>
            </a:r>
          </a:p>
          <a:p>
            <a:endParaRPr lang="en-GB" sz="2400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  <a:p>
            <a:endParaRPr lang="en-GB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  <a:p>
            <a:endParaRPr lang="en-GB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  <a:p>
            <a:endParaRPr lang="en-GB" b="1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  <a:p>
            <a:endParaRPr lang="en-GB" b="1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  <a:p>
            <a:pPr algn="ctr"/>
            <a:r>
              <a:rPr lang="en-GB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ahoma" charset="0"/>
                <a:ea typeface="Tahoma" charset="0"/>
                <a:cs typeface="Tahoma" charset="0"/>
              </a:rPr>
              <a:t>January 2015 – June 2018</a:t>
            </a:r>
          </a:p>
          <a:p>
            <a:pPr algn="ctr"/>
            <a:endParaRPr lang="en-GB" b="1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  <a:p>
            <a:r>
              <a:rPr lang="en-GB" sz="20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Bridging </a:t>
            </a:r>
            <a:r>
              <a:rPr lang="en-GB" sz="2000" b="1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innovation</a:t>
            </a:r>
            <a:r>
              <a:rPr lang="en-GB" sz="20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 to </a:t>
            </a:r>
            <a:r>
              <a:rPr lang="en-GB" sz="2000" b="1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market implementation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945" y="2359034"/>
            <a:ext cx="2466109" cy="127429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Rectángulo 5"/>
          <p:cNvSpPr/>
          <p:nvPr/>
        </p:nvSpPr>
        <p:spPr>
          <a:xfrm>
            <a:off x="-381000" y="2036609"/>
            <a:ext cx="12954000" cy="2673928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Marcador de número de diapositiva 14"/>
          <p:cNvSpPr>
            <a:spLocks noGrp="1"/>
          </p:cNvSpPr>
          <p:nvPr>
            <p:ph type="sldNum" sz="quarter" idx="12"/>
          </p:nvPr>
        </p:nvSpPr>
        <p:spPr>
          <a:xfrm>
            <a:off x="9307861" y="6233228"/>
            <a:ext cx="2743200" cy="365125"/>
          </a:xfrm>
        </p:spPr>
        <p:txBody>
          <a:bodyPr/>
          <a:lstStyle/>
          <a:p>
            <a:fld id="{9356D942-C238-9646-801F-9F78A8EF9357}" type="slidenum">
              <a:rPr lang="en-GB" b="1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1</a:t>
            </a:fld>
            <a:endParaRPr lang="en-GB" b="1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3268" y="3567520"/>
            <a:ext cx="917793" cy="917793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649" y="4882274"/>
            <a:ext cx="6416702" cy="997650"/>
          </a:xfrm>
          <a:prstGeom prst="rect">
            <a:avLst/>
          </a:prstGeom>
        </p:spPr>
      </p:pic>
      <p:grpSp>
        <p:nvGrpSpPr>
          <p:cNvPr id="3" name="Grupo 2">
            <a:extLst>
              <a:ext uri="{FF2B5EF4-FFF2-40B4-BE49-F238E27FC236}">
                <a16:creationId xmlns:a16="http://schemas.microsoft.com/office/drawing/2014/main" xmlns="" id="{35B56B58-540D-6444-9F12-65E08D09A935}"/>
              </a:ext>
            </a:extLst>
          </p:cNvPr>
          <p:cNvGrpSpPr/>
          <p:nvPr/>
        </p:nvGrpSpPr>
        <p:grpSpPr>
          <a:xfrm>
            <a:off x="83409" y="5909038"/>
            <a:ext cx="4808366" cy="707373"/>
            <a:chOff x="206979" y="5909038"/>
            <a:chExt cx="4808366" cy="707373"/>
          </a:xfrm>
        </p:grpSpPr>
        <p:sp>
          <p:nvSpPr>
            <p:cNvPr id="14" name="Rectángulo 13"/>
            <p:cNvSpPr/>
            <p:nvPr/>
          </p:nvSpPr>
          <p:spPr>
            <a:xfrm>
              <a:off x="1265689" y="5939559"/>
              <a:ext cx="374965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Tahoma" charset="0"/>
                  <a:ea typeface="Tahoma" charset="0"/>
                  <a:cs typeface="Tahoma" charset="0"/>
                </a:rPr>
                <a:t>This project has received funding from the European Union’s Horizon 2020 research and innovation program under grant agreement No 646397</a:t>
              </a:r>
              <a:endParaRPr lang="es-ES" sz="12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endParaRPr>
            </a:p>
          </p:txBody>
        </p:sp>
        <p:pic>
          <p:nvPicPr>
            <p:cNvPr id="13" name="Imagen 1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79" y="5909038"/>
              <a:ext cx="1058710" cy="707373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sp>
        <p:nvSpPr>
          <p:cNvPr id="7" name="Rectangle 6"/>
          <p:cNvSpPr/>
          <p:nvPr/>
        </p:nvSpPr>
        <p:spPr>
          <a:xfrm>
            <a:off x="5639389" y="5970531"/>
            <a:ext cx="59073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 err="1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Coord</a:t>
            </a:r>
            <a:r>
              <a:rPr lang="en-GB" b="1" dirty="0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. Jose-Luis Valverde Palomino, UCLM, Spain</a:t>
            </a:r>
          </a:p>
          <a:p>
            <a:pPr algn="ctr"/>
            <a:r>
              <a:rPr lang="en-GB" b="1" dirty="0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WP Leader Simon Clavaguera, CEA, France</a:t>
            </a:r>
            <a:endParaRPr lang="en-GB" b="1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53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97C70"/>
            </a:gs>
            <a:gs pos="23000">
              <a:srgbClr val="045A5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0"/>
            <a:ext cx="12192000" cy="1427018"/>
          </a:xfrm>
          <a:prstGeom prst="rect">
            <a:avLst/>
          </a:prstGeom>
          <a:solidFill>
            <a:srgbClr val="0149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ángulo 2"/>
          <p:cNvSpPr/>
          <p:nvPr/>
        </p:nvSpPr>
        <p:spPr>
          <a:xfrm>
            <a:off x="0" y="6264883"/>
            <a:ext cx="12192000" cy="298669"/>
          </a:xfrm>
          <a:prstGeom prst="rect">
            <a:avLst/>
          </a:prstGeom>
          <a:solidFill>
            <a:srgbClr val="0149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b="1" dirty="0">
                <a:latin typeface="Tahoma" charset="0"/>
                <a:ea typeface="Tahoma" charset="0"/>
                <a:cs typeface="Tahoma" charset="0"/>
              </a:rPr>
              <a:t>NANOLEAP Pilot Lines Network:  Bridging innovation to market implementation 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9400314" y="6231655"/>
            <a:ext cx="2743200" cy="365125"/>
          </a:xfrm>
        </p:spPr>
        <p:txBody>
          <a:bodyPr/>
          <a:lstStyle/>
          <a:p>
            <a:fld id="{9356D942-C238-9646-801F-9F78A8EF9357}" type="slidenum">
              <a:rPr lang="en-GB" b="1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10</a:t>
            </a:fld>
            <a:endParaRPr lang="en-GB" b="1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35527" y="451889"/>
            <a:ext cx="59883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TEN PILOT LINES and 18 PARTNERS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914" y="242809"/>
            <a:ext cx="1290931" cy="85866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828" y="240874"/>
            <a:ext cx="1290931" cy="86253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9" name="Image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8999" y="2096480"/>
            <a:ext cx="5136001" cy="36000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4764" y="2096480"/>
            <a:ext cx="5136001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9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6E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915" y="242810"/>
            <a:ext cx="1290931" cy="85866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Rectángulo 2"/>
          <p:cNvSpPr/>
          <p:nvPr/>
        </p:nvSpPr>
        <p:spPr>
          <a:xfrm>
            <a:off x="0" y="6264884"/>
            <a:ext cx="12192000" cy="298669"/>
          </a:xfrm>
          <a:prstGeom prst="rect">
            <a:avLst/>
          </a:prstGeom>
          <a:solidFill>
            <a:srgbClr val="0149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b="1" dirty="0">
                <a:latin typeface="Tahoma" charset="0"/>
                <a:ea typeface="Tahoma" charset="0"/>
                <a:cs typeface="Tahoma" charset="0"/>
              </a:rPr>
              <a:t>NANOLEAP Pilot Lines Network:  Bridging innovation to market implementation 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9400315" y="6231656"/>
            <a:ext cx="2743200" cy="365125"/>
          </a:xfrm>
        </p:spPr>
        <p:txBody>
          <a:bodyPr/>
          <a:lstStyle/>
          <a:p>
            <a:fld id="{9356D942-C238-9646-801F-9F78A8EF9357}" type="slidenum">
              <a:rPr lang="en-GB" b="1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2</a:t>
            </a:fld>
            <a:endParaRPr lang="en-GB" b="1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35528" y="451889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OVERVIEW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829" y="240873"/>
            <a:ext cx="1290931" cy="86253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4" name="CuadroTexto 3"/>
          <p:cNvSpPr txBox="1"/>
          <p:nvPr/>
        </p:nvSpPr>
        <p:spPr>
          <a:xfrm>
            <a:off x="3192684" y="3465633"/>
            <a:ext cx="5684698" cy="400110"/>
          </a:xfrm>
          <a:prstGeom prst="rect">
            <a:avLst/>
          </a:prstGeom>
          <a:solidFill>
            <a:schemeClr val="bg1"/>
          </a:solidFill>
          <a:ln>
            <a:solidFill>
              <a:srgbClr val="014942"/>
            </a:solidFill>
          </a:ln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045A51"/>
                </a:solidFill>
              </a:rPr>
              <a:t>BUILDING CONSTRUCTION AND CIVIL </a:t>
            </a:r>
            <a:r>
              <a:rPr lang="en-GB" sz="2000" b="1" dirty="0" smtClean="0">
                <a:solidFill>
                  <a:srgbClr val="045A51"/>
                </a:solidFill>
              </a:rPr>
              <a:t>ENGINEERING</a:t>
            </a:r>
            <a:endParaRPr lang="en-GB" sz="2000" b="1" dirty="0">
              <a:solidFill>
                <a:srgbClr val="045A51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23245" y="-587"/>
            <a:ext cx="12168755" cy="1427019"/>
          </a:xfrm>
          <a:prstGeom prst="rect">
            <a:avLst/>
          </a:prstGeom>
          <a:solidFill>
            <a:srgbClr val="0149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1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algn="ctr"/>
            <a:endParaRPr lang="en-GB" sz="1351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algn="ctr"/>
            <a:endParaRPr lang="en-GB" sz="1351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algn="ctr"/>
            <a:endParaRPr lang="en-GB" sz="1351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  <a:p>
            <a:pPr algn="ctr"/>
            <a:endParaRPr lang="en-GB" sz="1351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grpSp>
        <p:nvGrpSpPr>
          <p:cNvPr id="20" name="Agrupar 19"/>
          <p:cNvGrpSpPr/>
          <p:nvPr/>
        </p:nvGrpSpPr>
        <p:grpSpPr>
          <a:xfrm>
            <a:off x="350535" y="1793207"/>
            <a:ext cx="11490932" cy="1467853"/>
            <a:chOff x="-166596" y="1344905"/>
            <a:chExt cx="8618199" cy="1100890"/>
          </a:xfrm>
          <a:solidFill>
            <a:srgbClr val="046E63"/>
          </a:solidFill>
        </p:grpSpPr>
        <p:sp>
          <p:nvSpPr>
            <p:cNvPr id="6" name="Rectángulo 5"/>
            <p:cNvSpPr/>
            <p:nvPr/>
          </p:nvSpPr>
          <p:spPr>
            <a:xfrm>
              <a:off x="-166596" y="1356741"/>
              <a:ext cx="6390415" cy="105394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/>
              <a:r>
                <a:rPr lang="en-GB" sz="2133" dirty="0">
                  <a:solidFill>
                    <a:srgbClr val="FFFF00"/>
                  </a:solidFill>
                  <a:highlight>
                    <a:srgbClr val="046E63"/>
                  </a:highlight>
                  <a:latin typeface="Tahoma" charset="0"/>
                  <a:ea typeface="Tahoma" charset="0"/>
                  <a:cs typeface="Tahoma" charset="0"/>
                </a:rPr>
                <a:t>Need of reducing costs and improve competiveness  </a:t>
              </a:r>
            </a:p>
            <a:p>
              <a:pPr algn="ctr"/>
              <a:r>
                <a:rPr lang="en-GB" sz="2133" dirty="0">
                  <a:solidFill>
                    <a:srgbClr val="FFFF00"/>
                  </a:solidFill>
                  <a:highlight>
                    <a:srgbClr val="046E63"/>
                  </a:highlight>
                  <a:latin typeface="Tahoma" charset="0"/>
                  <a:ea typeface="Tahoma" charset="0"/>
                  <a:cs typeface="Tahoma" charset="0"/>
                </a:rPr>
                <a:t>(</a:t>
              </a:r>
              <a:r>
                <a:rPr lang="en-GB" sz="2133" dirty="0">
                  <a:solidFill>
                    <a:schemeClr val="bg1"/>
                  </a:solidFill>
                  <a:highlight>
                    <a:srgbClr val="046E63"/>
                  </a:highlight>
                  <a:latin typeface="Tahoma" charset="0"/>
                  <a:ea typeface="Tahoma" charset="0"/>
                  <a:cs typeface="Tahoma" charset="0"/>
                </a:rPr>
                <a:t>new products and processes</a:t>
              </a:r>
              <a:r>
                <a:rPr lang="en-GB" sz="2133" dirty="0">
                  <a:solidFill>
                    <a:srgbClr val="FFFF00"/>
                  </a:solidFill>
                  <a:highlight>
                    <a:srgbClr val="046E63"/>
                  </a:highlight>
                  <a:latin typeface="Tahoma" charset="0"/>
                  <a:ea typeface="Tahoma" charset="0"/>
                  <a:cs typeface="Tahoma" charset="0"/>
                </a:rPr>
                <a:t>)</a:t>
              </a:r>
            </a:p>
            <a:p>
              <a:pPr algn="ctr"/>
              <a:r>
                <a:rPr lang="en-GB" sz="2133" dirty="0">
                  <a:solidFill>
                    <a:srgbClr val="FFFF00"/>
                  </a:solidFill>
                  <a:highlight>
                    <a:srgbClr val="046E63"/>
                  </a:highlight>
                  <a:latin typeface="Tahoma" charset="0"/>
                  <a:ea typeface="Tahoma" charset="0"/>
                  <a:cs typeface="Tahoma" charset="0"/>
                </a:rPr>
                <a:t>Lack of processing methods </a:t>
              </a:r>
            </a:p>
            <a:p>
              <a:pPr algn="ctr"/>
              <a:r>
                <a:rPr lang="en-GB" sz="2133" dirty="0">
                  <a:solidFill>
                    <a:srgbClr val="FFFF00"/>
                  </a:solidFill>
                  <a:highlight>
                    <a:srgbClr val="046E63"/>
                  </a:highlight>
                  <a:latin typeface="Tahoma" charset="0"/>
                  <a:ea typeface="Tahoma" charset="0"/>
                  <a:cs typeface="Tahoma" charset="0"/>
                </a:rPr>
                <a:t>Price sensitive sector (</a:t>
              </a:r>
              <a:r>
                <a:rPr lang="en-GB" sz="2133" dirty="0">
                  <a:solidFill>
                    <a:schemeClr val="bg1"/>
                  </a:solidFill>
                  <a:highlight>
                    <a:srgbClr val="046E63"/>
                  </a:highlight>
                  <a:latin typeface="Tahoma" charset="0"/>
                  <a:ea typeface="Tahoma" charset="0"/>
                  <a:cs typeface="Tahoma" charset="0"/>
                </a:rPr>
                <a:t>no risks or investments</a:t>
              </a:r>
              <a:r>
                <a:rPr lang="en-GB" sz="2133" dirty="0">
                  <a:solidFill>
                    <a:srgbClr val="FFFF00"/>
                  </a:solidFill>
                  <a:highlight>
                    <a:srgbClr val="046E63"/>
                  </a:highlight>
                  <a:latin typeface="Tahoma" charset="0"/>
                  <a:ea typeface="Tahoma" charset="0"/>
                  <a:cs typeface="Tahoma" charset="0"/>
                </a:rPr>
                <a:t>)</a:t>
              </a:r>
            </a:p>
          </p:txBody>
        </p:sp>
        <p:pic>
          <p:nvPicPr>
            <p:cNvPr id="17" name="Imagen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4339" y="1344905"/>
              <a:ext cx="1907264" cy="1100890"/>
            </a:xfrm>
            <a:prstGeom prst="rect">
              <a:avLst/>
            </a:prstGeom>
            <a:grpFill/>
          </p:spPr>
        </p:pic>
      </p:grpSp>
      <p:pic>
        <p:nvPicPr>
          <p:cNvPr id="38" name="Picture 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98" y="4148791"/>
            <a:ext cx="3181212" cy="1768047"/>
          </a:xfrm>
          <a:prstGeom prst="rect">
            <a:avLst/>
          </a:prstGeom>
          <a:solidFill>
            <a:srgbClr val="097C70"/>
          </a:solidFill>
          <a:ln w="9525">
            <a:noFill/>
            <a:miter lim="800000"/>
            <a:headEnd/>
            <a:tailEnd/>
          </a:ln>
        </p:spPr>
      </p:pic>
      <p:sp>
        <p:nvSpPr>
          <p:cNvPr id="8" name="Rectángulo 7"/>
          <p:cNvSpPr/>
          <p:nvPr/>
        </p:nvSpPr>
        <p:spPr>
          <a:xfrm>
            <a:off x="4704999" y="4152252"/>
            <a:ext cx="6542304" cy="1733488"/>
          </a:xfrm>
          <a:prstGeom prst="rect">
            <a:avLst/>
          </a:prstGeom>
          <a:solidFill>
            <a:srgbClr val="046E63"/>
          </a:solidFill>
        </p:spPr>
        <p:txBody>
          <a:bodyPr wrap="none">
            <a:spAutoFit/>
          </a:bodyPr>
          <a:lstStyle/>
          <a:p>
            <a:pPr algn="ctr"/>
            <a:r>
              <a:rPr lang="en-GB" sz="2133" b="1" u="sng" dirty="0">
                <a:solidFill>
                  <a:srgbClr val="FFFF00"/>
                </a:solidFill>
                <a:latin typeface="Tahoma" charset="0"/>
                <a:ea typeface="Tahoma" charset="0"/>
                <a:cs typeface="Tahoma" charset="0"/>
              </a:rPr>
              <a:t>MARKET</a:t>
            </a:r>
          </a:p>
          <a:p>
            <a:pPr algn="ctr"/>
            <a:endParaRPr lang="en-GB" sz="2133" b="1" dirty="0">
              <a:solidFill>
                <a:srgbClr val="FFFF00"/>
              </a:solidFill>
              <a:latin typeface="Tahoma" charset="0"/>
              <a:ea typeface="Tahoma" charset="0"/>
              <a:cs typeface="Tahoma" charset="0"/>
            </a:endParaRPr>
          </a:p>
          <a:p>
            <a:pPr algn="ctr"/>
            <a:r>
              <a:rPr lang="en-GB" sz="2133" dirty="0">
                <a:solidFill>
                  <a:srgbClr val="FFFF00"/>
                </a:solidFill>
                <a:latin typeface="Tahoma" charset="0"/>
                <a:ea typeface="Tahoma" charset="0"/>
                <a:cs typeface="Tahoma" charset="0"/>
              </a:rPr>
              <a:t>CONSTRUCTION SECTOR: about 12% of EU28 SMEs</a:t>
            </a:r>
          </a:p>
          <a:p>
            <a:pPr algn="ctr"/>
            <a:r>
              <a:rPr lang="en-GB" sz="2133" dirty="0">
                <a:solidFill>
                  <a:srgbClr val="FFFF00"/>
                </a:solidFill>
                <a:latin typeface="Tahoma" charset="0"/>
                <a:ea typeface="Tahoma" charset="0"/>
                <a:cs typeface="Tahoma" charset="0"/>
              </a:rPr>
              <a:t>Market for Composites and </a:t>
            </a:r>
            <a:r>
              <a:rPr lang="en-GB" sz="2133" dirty="0" err="1">
                <a:solidFill>
                  <a:srgbClr val="FFFF00"/>
                </a:solidFill>
                <a:latin typeface="Tahoma" charset="0"/>
                <a:ea typeface="Tahoma" charset="0"/>
                <a:cs typeface="Tahoma" charset="0"/>
              </a:rPr>
              <a:t>Nanocoating</a:t>
            </a:r>
            <a:r>
              <a:rPr lang="en-GB" sz="2133" dirty="0">
                <a:solidFill>
                  <a:srgbClr val="FFFF00"/>
                </a:solidFill>
                <a:latin typeface="Tahoma" charset="0"/>
                <a:ea typeface="Tahoma" charset="0"/>
                <a:cs typeface="Tahoma" charset="0"/>
              </a:rPr>
              <a:t> </a:t>
            </a:r>
          </a:p>
          <a:p>
            <a:pPr algn="ctr"/>
            <a:r>
              <a:rPr lang="en-GB" sz="2133" dirty="0">
                <a:solidFill>
                  <a:srgbClr val="FFFF00"/>
                </a:solidFill>
                <a:latin typeface="Tahoma" charset="0"/>
                <a:ea typeface="Tahoma" charset="0"/>
                <a:cs typeface="Tahoma" charset="0"/>
              </a:rPr>
              <a:t>                     </a:t>
            </a:r>
            <a:r>
              <a:rPr lang="en-GB" sz="2133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($3.4 BN)</a:t>
            </a:r>
            <a:r>
              <a:rPr lang="en-GB" sz="2133" dirty="0">
                <a:solidFill>
                  <a:srgbClr val="FFFF00"/>
                </a:solidFill>
                <a:latin typeface="Tahoma" charset="0"/>
                <a:ea typeface="Tahoma" charset="0"/>
                <a:cs typeface="Tahoma" charset="0"/>
              </a:rPr>
              <a:t>    </a:t>
            </a:r>
            <a:r>
              <a:rPr lang="en-GB" sz="2133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($9.7 BN by 2025)</a:t>
            </a:r>
          </a:p>
        </p:txBody>
      </p:sp>
      <p:grpSp>
        <p:nvGrpSpPr>
          <p:cNvPr id="14" name="Agrupar 13"/>
          <p:cNvGrpSpPr/>
          <p:nvPr/>
        </p:nvGrpSpPr>
        <p:grpSpPr>
          <a:xfrm>
            <a:off x="182342" y="249369"/>
            <a:ext cx="11827317" cy="858662"/>
            <a:chOff x="329046" y="334507"/>
            <a:chExt cx="8870488" cy="643996"/>
          </a:xfrm>
        </p:grpSpPr>
        <p:sp>
          <p:nvSpPr>
            <p:cNvPr id="40" name="CuadroTexto 39"/>
            <p:cNvSpPr txBox="1"/>
            <p:nvPr/>
          </p:nvSpPr>
          <p:spPr>
            <a:xfrm>
              <a:off x="329046" y="491317"/>
              <a:ext cx="4234573" cy="3924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dirty="0">
                  <a:solidFill>
                    <a:schemeClr val="bg1"/>
                  </a:solidFill>
                  <a:latin typeface="Tahoma" charset="0"/>
                  <a:ea typeface="Tahoma" charset="0"/>
                  <a:cs typeface="Tahoma" charset="0"/>
                </a:rPr>
                <a:t>OVERVIEW AND MARKET TRENDS</a:t>
              </a:r>
            </a:p>
          </p:txBody>
        </p:sp>
        <p:pic>
          <p:nvPicPr>
            <p:cNvPr id="41" name="Imagen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1336" y="334507"/>
              <a:ext cx="968198" cy="643996"/>
            </a:xfrm>
            <a:prstGeom prst="rect">
              <a:avLst/>
            </a:prstGeom>
            <a:solidFill>
              <a:schemeClr val="bg1"/>
            </a:solidFill>
          </p:spPr>
        </p:pic>
      </p:grpSp>
    </p:spTree>
    <p:extLst>
      <p:ext uri="{BB962C8B-B14F-4D97-AF65-F5344CB8AC3E}">
        <p14:creationId xmlns:p14="http://schemas.microsoft.com/office/powerpoint/2010/main" val="42989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97C70"/>
            </a:gs>
            <a:gs pos="23000">
              <a:srgbClr val="045A5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0"/>
            <a:ext cx="12192000" cy="1427018"/>
          </a:xfrm>
          <a:prstGeom prst="rect">
            <a:avLst/>
          </a:prstGeom>
          <a:solidFill>
            <a:srgbClr val="0149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ángulo 2"/>
          <p:cNvSpPr/>
          <p:nvPr/>
        </p:nvSpPr>
        <p:spPr>
          <a:xfrm>
            <a:off x="0" y="6264883"/>
            <a:ext cx="12192000" cy="298669"/>
          </a:xfrm>
          <a:prstGeom prst="rect">
            <a:avLst/>
          </a:prstGeom>
          <a:solidFill>
            <a:srgbClr val="0149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b="1" dirty="0">
                <a:latin typeface="Tahoma" charset="0"/>
                <a:ea typeface="Tahoma" charset="0"/>
                <a:cs typeface="Tahoma" charset="0"/>
              </a:rPr>
              <a:t>NANOLEAP Pilot Lines Network:  Bridging innovation to market implementation 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9400314" y="6231655"/>
            <a:ext cx="2743200" cy="365125"/>
          </a:xfrm>
        </p:spPr>
        <p:txBody>
          <a:bodyPr/>
          <a:lstStyle/>
          <a:p>
            <a:fld id="{9356D942-C238-9646-801F-9F78A8EF9357}" type="slidenum">
              <a:rPr lang="en-GB" b="1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3</a:t>
            </a:fld>
            <a:endParaRPr lang="en-GB" b="1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35527" y="451889"/>
            <a:ext cx="1816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SUMMARY</a:t>
            </a:r>
          </a:p>
        </p:txBody>
      </p:sp>
      <p:grpSp>
        <p:nvGrpSpPr>
          <p:cNvPr id="8" name="Agrupar 7"/>
          <p:cNvGrpSpPr/>
          <p:nvPr/>
        </p:nvGrpSpPr>
        <p:grpSpPr>
          <a:xfrm>
            <a:off x="645420" y="1462518"/>
            <a:ext cx="9162257" cy="923330"/>
            <a:chOff x="645420" y="1764784"/>
            <a:chExt cx="9162257" cy="923330"/>
          </a:xfrm>
        </p:grpSpPr>
        <p:sp>
          <p:nvSpPr>
            <p:cNvPr id="15" name="CuadroTexto 14"/>
            <p:cNvSpPr txBox="1"/>
            <p:nvPr/>
          </p:nvSpPr>
          <p:spPr>
            <a:xfrm>
              <a:off x="1592826" y="1764784"/>
              <a:ext cx="82148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GB" b="1" dirty="0">
                  <a:solidFill>
                    <a:schemeClr val="bg1"/>
                  </a:solidFill>
                  <a:latin typeface="Tahoma" charset="0"/>
                  <a:ea typeface="Tahoma" charset="0"/>
                  <a:cs typeface="Tahoma" charset="0"/>
                </a:rPr>
                <a:t>NANOLEAP </a:t>
              </a:r>
              <a:r>
                <a:rPr lang="en-GB" dirty="0">
                  <a:solidFill>
                    <a:schemeClr val="bg1"/>
                  </a:solidFill>
                  <a:latin typeface="Tahoma" charset="0"/>
                  <a:ea typeface="Tahoma" charset="0"/>
                  <a:cs typeface="Tahoma" charset="0"/>
                </a:rPr>
                <a:t>project aims at the development of a coordinated network of specialized pilot lines (</a:t>
              </a:r>
              <a:r>
                <a:rPr lang="en-GB" b="1" dirty="0">
                  <a:solidFill>
                    <a:schemeClr val="bg1"/>
                  </a:solidFill>
                  <a:latin typeface="Tahoma" charset="0"/>
                  <a:ea typeface="Tahoma" charset="0"/>
                  <a:cs typeface="Tahoma" charset="0"/>
                </a:rPr>
                <a:t>ENNCPP</a:t>
              </a:r>
              <a:r>
                <a:rPr lang="en-GB" dirty="0">
                  <a:solidFill>
                    <a:schemeClr val="bg1"/>
                  </a:solidFill>
                  <a:latin typeface="Tahoma" charset="0"/>
                  <a:ea typeface="Tahoma" charset="0"/>
                  <a:cs typeface="Tahoma" charset="0"/>
                </a:rPr>
                <a:t>) for the production of nanocomposite based products for different civil infrastructure and building applications</a:t>
              </a:r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645420" y="2041783"/>
              <a:ext cx="6623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Tahoma" charset="0"/>
                  <a:ea typeface="Tahoma" charset="0"/>
                  <a:cs typeface="Tahoma" charset="0"/>
                </a:rPr>
                <a:t>AIM</a:t>
              </a:r>
            </a:p>
          </p:txBody>
        </p:sp>
      </p:grpSp>
      <p:sp>
        <p:nvSpPr>
          <p:cNvPr id="25" name="Abrir llave 24"/>
          <p:cNvSpPr/>
          <p:nvPr/>
        </p:nvSpPr>
        <p:spPr>
          <a:xfrm>
            <a:off x="1411997" y="1466983"/>
            <a:ext cx="155448" cy="914400"/>
          </a:xfrm>
          <a:prstGeom prst="leftBrac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xmlns="" id="{F7C7D72A-DFA7-DA43-9C96-DEA0D1BC7D83}"/>
              </a:ext>
            </a:extLst>
          </p:cNvPr>
          <p:cNvGrpSpPr/>
          <p:nvPr/>
        </p:nvGrpSpPr>
        <p:grpSpPr>
          <a:xfrm>
            <a:off x="2753034" y="2856593"/>
            <a:ext cx="9560218" cy="1754326"/>
            <a:chOff x="1592826" y="2856593"/>
            <a:chExt cx="9560218" cy="1754326"/>
          </a:xfrm>
        </p:grpSpPr>
        <p:grpSp>
          <p:nvGrpSpPr>
            <p:cNvPr id="11" name="Agrupar 10"/>
            <p:cNvGrpSpPr/>
            <p:nvPr/>
          </p:nvGrpSpPr>
          <p:grpSpPr>
            <a:xfrm>
              <a:off x="1592826" y="2856593"/>
              <a:ext cx="9560218" cy="1754326"/>
              <a:chOff x="645420" y="4210303"/>
              <a:chExt cx="9560218" cy="1754326"/>
            </a:xfrm>
          </p:grpSpPr>
          <p:sp>
            <p:nvSpPr>
              <p:cNvPr id="20" name="CuadroTexto 19"/>
              <p:cNvSpPr txBox="1"/>
              <p:nvPr/>
            </p:nvSpPr>
            <p:spPr>
              <a:xfrm>
                <a:off x="1990787" y="4210303"/>
                <a:ext cx="8214851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algn="just">
                  <a:buFont typeface="Arial" charset="0"/>
                  <a:buChar char="•"/>
                </a:pPr>
                <a:r>
                  <a:rPr lang="en-GB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Tahoma" charset="0"/>
                    <a:ea typeface="Tahoma" charset="0"/>
                    <a:cs typeface="Tahoma" charset="0"/>
                  </a:rPr>
                  <a:t>Tuning the different pilot lines</a:t>
                </a:r>
              </a:p>
              <a:p>
                <a:pPr marL="285750" indent="-285750" algn="just">
                  <a:buFont typeface="Arial" charset="0"/>
                  <a:buChar char="•"/>
                </a:pPr>
                <a:r>
                  <a:rPr lang="en-GB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Tahoma" charset="0"/>
                    <a:ea typeface="Tahoma" charset="0"/>
                    <a:cs typeface="Tahoma" charset="0"/>
                  </a:rPr>
                  <a:t>Definition of the ENNCPP structure</a:t>
                </a:r>
              </a:p>
              <a:p>
                <a:pPr marL="285750" indent="-285750" algn="just">
                  <a:buFont typeface="Arial" charset="0"/>
                  <a:buChar char="•"/>
                </a:pPr>
                <a:r>
                  <a:rPr lang="en-GB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Tahoma" charset="0"/>
                    <a:ea typeface="Tahoma" charset="0"/>
                    <a:cs typeface="Tahoma" charset="0"/>
                  </a:rPr>
                  <a:t>Energy, LCA, safety, economic and market analyses</a:t>
                </a:r>
              </a:p>
              <a:p>
                <a:pPr marL="285750" indent="-285750" algn="just">
                  <a:buFont typeface="Arial" charset="0"/>
                  <a:buChar char="•"/>
                </a:pPr>
                <a:r>
                  <a:rPr lang="en-GB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Tahoma" charset="0"/>
                    <a:ea typeface="Tahoma" charset="0"/>
                    <a:cs typeface="Tahoma" charset="0"/>
                  </a:rPr>
                  <a:t>Business model and Business plan</a:t>
                </a:r>
              </a:p>
              <a:p>
                <a:pPr marL="285750" indent="-285750" algn="just">
                  <a:buFont typeface="Arial" charset="0"/>
                  <a:buChar char="•"/>
                </a:pPr>
                <a:r>
                  <a:rPr lang="en-GB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Tahoma" charset="0"/>
                    <a:ea typeface="Tahoma" charset="0"/>
                    <a:cs typeface="Tahoma" charset="0"/>
                  </a:rPr>
                  <a:t>Use and access of pilot lines</a:t>
                </a:r>
              </a:p>
              <a:p>
                <a:pPr marL="285750" indent="-285750" algn="just">
                  <a:buFont typeface="Arial" charset="0"/>
                  <a:buChar char="•"/>
                </a:pPr>
                <a:r>
                  <a:rPr lang="en-GB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Tahoma" charset="0"/>
                    <a:ea typeface="Tahoma" charset="0"/>
                    <a:cs typeface="Tahoma" charset="0"/>
                  </a:rPr>
                  <a:t>Open Call for Tenders</a:t>
                </a:r>
              </a:p>
            </p:txBody>
          </p:sp>
          <p:sp>
            <p:nvSpPr>
              <p:cNvPr id="21" name="CuadroTexto 20"/>
              <p:cNvSpPr txBox="1"/>
              <p:nvPr/>
            </p:nvSpPr>
            <p:spPr>
              <a:xfrm>
                <a:off x="645420" y="4902800"/>
                <a:ext cx="13701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Tahoma" charset="0"/>
                    <a:ea typeface="Tahoma" charset="0"/>
                    <a:cs typeface="Tahoma" charset="0"/>
                  </a:rPr>
                  <a:t>ACTIONS</a:t>
                </a:r>
              </a:p>
            </p:txBody>
          </p:sp>
        </p:grpSp>
        <p:sp>
          <p:nvSpPr>
            <p:cNvPr id="26" name="Abrir llave 25"/>
            <p:cNvSpPr/>
            <p:nvPr/>
          </p:nvSpPr>
          <p:spPr>
            <a:xfrm>
              <a:off x="2797918" y="2903305"/>
              <a:ext cx="140275" cy="1619534"/>
            </a:xfrm>
            <a:prstGeom prst="leftBrac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Agrupar 12"/>
          <p:cNvGrpSpPr/>
          <p:nvPr/>
        </p:nvGrpSpPr>
        <p:grpSpPr>
          <a:xfrm>
            <a:off x="394657" y="5062818"/>
            <a:ext cx="11402687" cy="1042147"/>
            <a:chOff x="87406" y="5062818"/>
            <a:chExt cx="11402687" cy="1042147"/>
          </a:xfrm>
        </p:grpSpPr>
        <p:sp>
          <p:nvSpPr>
            <p:cNvPr id="4" name="Rectángulo 3"/>
            <p:cNvSpPr/>
            <p:nvPr/>
          </p:nvSpPr>
          <p:spPr>
            <a:xfrm>
              <a:off x="1743308" y="5260726"/>
              <a:ext cx="9746785" cy="646331"/>
            </a:xfrm>
            <a:prstGeom prst="rect">
              <a:avLst/>
            </a:prstGeom>
            <a:solidFill>
              <a:srgbClr val="014942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Tahoma" charset="0"/>
                  <a:ea typeface="Tahoma" charset="0"/>
                  <a:cs typeface="Tahoma" charset="0"/>
                </a:rPr>
                <a:t>The Network of Pilot Plants are available to SMEs for the development of THEIR innovative products and processes</a:t>
              </a:r>
            </a:p>
          </p:txBody>
        </p:sp>
        <p:pic>
          <p:nvPicPr>
            <p:cNvPr id="12" name="Imagen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7406" y="5062818"/>
              <a:ext cx="1418665" cy="1042147"/>
            </a:xfrm>
            <a:prstGeom prst="rect">
              <a:avLst/>
            </a:prstGeom>
          </p:spPr>
        </p:pic>
      </p:grpSp>
      <p:pic>
        <p:nvPicPr>
          <p:cNvPr id="22" name="Imagen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914" y="242809"/>
            <a:ext cx="1290931" cy="85866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828" y="240874"/>
            <a:ext cx="1290931" cy="86253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89469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97C70"/>
            </a:gs>
            <a:gs pos="23000">
              <a:srgbClr val="045A5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0"/>
            <a:ext cx="12192000" cy="1427018"/>
          </a:xfrm>
          <a:prstGeom prst="rect">
            <a:avLst/>
          </a:prstGeom>
          <a:solidFill>
            <a:srgbClr val="0149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ángulo 2"/>
          <p:cNvSpPr/>
          <p:nvPr/>
        </p:nvSpPr>
        <p:spPr>
          <a:xfrm>
            <a:off x="0" y="6264883"/>
            <a:ext cx="12192000" cy="298669"/>
          </a:xfrm>
          <a:prstGeom prst="rect">
            <a:avLst/>
          </a:prstGeom>
          <a:solidFill>
            <a:srgbClr val="0149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b="1" dirty="0">
                <a:latin typeface="Tahoma" charset="0"/>
                <a:ea typeface="Tahoma" charset="0"/>
                <a:cs typeface="Tahoma" charset="0"/>
              </a:rPr>
              <a:t>NANOLEAP Pilot Lines Network:  Bridging innovation to market implementation 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9400314" y="6231655"/>
            <a:ext cx="2743200" cy="365125"/>
          </a:xfrm>
        </p:spPr>
        <p:txBody>
          <a:bodyPr/>
          <a:lstStyle/>
          <a:p>
            <a:fld id="{9356D942-C238-9646-801F-9F78A8EF9357}" type="slidenum">
              <a:rPr lang="en-GB" b="1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4</a:t>
            </a:fld>
            <a:endParaRPr lang="en-GB" b="1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35527" y="451889"/>
            <a:ext cx="3645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SOLUTION (products)</a:t>
            </a:r>
          </a:p>
        </p:txBody>
      </p:sp>
      <p:grpSp>
        <p:nvGrpSpPr>
          <p:cNvPr id="64" name="Agrupar 63"/>
          <p:cNvGrpSpPr/>
          <p:nvPr/>
        </p:nvGrpSpPr>
        <p:grpSpPr>
          <a:xfrm>
            <a:off x="1396072" y="1163312"/>
            <a:ext cx="9399857" cy="5514414"/>
            <a:chOff x="1421894" y="1163312"/>
            <a:chExt cx="9399857" cy="5514414"/>
          </a:xfrm>
        </p:grpSpPr>
        <p:grpSp>
          <p:nvGrpSpPr>
            <p:cNvPr id="9" name="Agrupar 8"/>
            <p:cNvGrpSpPr/>
            <p:nvPr/>
          </p:nvGrpSpPr>
          <p:grpSpPr>
            <a:xfrm>
              <a:off x="1421894" y="1878907"/>
              <a:ext cx="2001116" cy="3751211"/>
              <a:chOff x="1421894" y="1878907"/>
              <a:chExt cx="2001116" cy="3751211"/>
            </a:xfrm>
          </p:grpSpPr>
          <p:sp>
            <p:nvSpPr>
              <p:cNvPr id="11" name="CuadroTexto 10"/>
              <p:cNvSpPr txBox="1"/>
              <p:nvPr/>
            </p:nvSpPr>
            <p:spPr>
              <a:xfrm>
                <a:off x="1714497" y="1878907"/>
                <a:ext cx="150554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400" b="1" u="sng" dirty="0">
                    <a:solidFill>
                      <a:schemeClr val="bg1">
                        <a:lumMod val="95000"/>
                      </a:schemeClr>
                    </a:solidFill>
                    <a:latin typeface="Tahoma" charset="0"/>
                    <a:ea typeface="Tahoma" charset="0"/>
                    <a:cs typeface="Tahoma" charset="0"/>
                  </a:rPr>
                  <a:t>Nanomaterials</a:t>
                </a:r>
              </a:p>
            </p:txBody>
          </p:sp>
          <p:grpSp>
            <p:nvGrpSpPr>
              <p:cNvPr id="12" name="Agrupar 11"/>
              <p:cNvGrpSpPr/>
              <p:nvPr/>
            </p:nvGrpSpPr>
            <p:grpSpPr>
              <a:xfrm>
                <a:off x="1421894" y="2223870"/>
                <a:ext cx="2001116" cy="3406248"/>
                <a:chOff x="74875" y="2065668"/>
                <a:chExt cx="2001116" cy="3406248"/>
              </a:xfrm>
            </p:grpSpPr>
            <p:sp>
              <p:nvSpPr>
                <p:cNvPr id="13" name="Rectángulo redondeado 12"/>
                <p:cNvSpPr/>
                <p:nvPr/>
              </p:nvSpPr>
              <p:spPr>
                <a:xfrm>
                  <a:off x="74875" y="2065668"/>
                  <a:ext cx="2001116" cy="428160"/>
                </a:xfrm>
                <a:prstGeom prst="roundRect">
                  <a:avLst/>
                </a:prstGeom>
                <a:solidFill>
                  <a:srgbClr val="000090"/>
                </a:solidFill>
                <a:ln>
                  <a:solidFill>
                    <a:srgbClr val="00009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dirty="0">
                      <a:solidFill>
                        <a:schemeClr val="bg1">
                          <a:lumMod val="95000"/>
                        </a:schemeClr>
                      </a:solidFill>
                      <a:latin typeface="Tahoma" charset="0"/>
                      <a:ea typeface="Tahoma" charset="0"/>
                      <a:cs typeface="Tahoma" charset="0"/>
                    </a:rPr>
                    <a:t>GRAPHENE</a:t>
                  </a:r>
                </a:p>
              </p:txBody>
            </p:sp>
            <p:sp>
              <p:nvSpPr>
                <p:cNvPr id="14" name="Rectángulo redondeado 13"/>
                <p:cNvSpPr/>
                <p:nvPr/>
              </p:nvSpPr>
              <p:spPr>
                <a:xfrm>
                  <a:off x="74875" y="2721868"/>
                  <a:ext cx="2001116" cy="428160"/>
                </a:xfrm>
                <a:prstGeom prst="roundRect">
                  <a:avLst/>
                </a:prstGeom>
                <a:solidFill>
                  <a:srgbClr val="000090"/>
                </a:solidFill>
                <a:ln>
                  <a:solidFill>
                    <a:srgbClr val="00009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dirty="0">
                      <a:solidFill>
                        <a:schemeClr val="bg1">
                          <a:lumMod val="95000"/>
                        </a:schemeClr>
                      </a:solidFill>
                      <a:latin typeface="Tahoma" charset="0"/>
                      <a:ea typeface="Tahoma" charset="0"/>
                      <a:cs typeface="Tahoma" charset="0"/>
                    </a:rPr>
                    <a:t>CNS, CNF</a:t>
                  </a:r>
                </a:p>
              </p:txBody>
            </p:sp>
            <p:sp>
              <p:nvSpPr>
                <p:cNvPr id="15" name="Rectángulo redondeado 14"/>
                <p:cNvSpPr/>
                <p:nvPr/>
              </p:nvSpPr>
              <p:spPr>
                <a:xfrm>
                  <a:off x="74875" y="3378068"/>
                  <a:ext cx="2001116" cy="428160"/>
                </a:xfrm>
                <a:prstGeom prst="roundRect">
                  <a:avLst/>
                </a:prstGeom>
                <a:solidFill>
                  <a:srgbClr val="000090"/>
                </a:solidFill>
                <a:ln>
                  <a:solidFill>
                    <a:srgbClr val="00009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dirty="0">
                      <a:solidFill>
                        <a:schemeClr val="bg1">
                          <a:lumMod val="95000"/>
                        </a:schemeClr>
                      </a:solidFill>
                      <a:latin typeface="Tahoma" charset="0"/>
                      <a:ea typeface="Tahoma" charset="0"/>
                      <a:cs typeface="Tahoma" charset="0"/>
                    </a:rPr>
                    <a:t>SiO</a:t>
                  </a:r>
                  <a:r>
                    <a:rPr lang="en-GB" baseline="-25000" dirty="0">
                      <a:solidFill>
                        <a:schemeClr val="bg1">
                          <a:lumMod val="95000"/>
                        </a:schemeClr>
                      </a:solidFill>
                      <a:latin typeface="Tahoma" charset="0"/>
                      <a:ea typeface="Tahoma" charset="0"/>
                      <a:cs typeface="Tahoma" charset="0"/>
                    </a:rPr>
                    <a:t>2</a:t>
                  </a:r>
                  <a:endParaRPr lang="en-GB" dirty="0">
                    <a:solidFill>
                      <a:schemeClr val="bg1">
                        <a:lumMod val="95000"/>
                      </a:schemeClr>
                    </a:solidFill>
                    <a:latin typeface="Tahoma" charset="0"/>
                    <a:ea typeface="Tahoma" charset="0"/>
                    <a:cs typeface="Tahoma" charset="0"/>
                  </a:endParaRPr>
                </a:p>
              </p:txBody>
            </p:sp>
            <p:sp>
              <p:nvSpPr>
                <p:cNvPr id="16" name="Rectángulo redondeado 15"/>
                <p:cNvSpPr/>
                <p:nvPr/>
              </p:nvSpPr>
              <p:spPr>
                <a:xfrm>
                  <a:off x="74875" y="5043756"/>
                  <a:ext cx="2001116" cy="428160"/>
                </a:xfrm>
                <a:prstGeom prst="round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solidFill>
                    <a:srgbClr val="00009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600" dirty="0">
                      <a:solidFill>
                        <a:schemeClr val="bg1">
                          <a:lumMod val="95000"/>
                        </a:schemeClr>
                      </a:solidFill>
                      <a:latin typeface="Tahoma" charset="0"/>
                      <a:ea typeface="Tahoma" charset="0"/>
                      <a:cs typeface="Tahoma" charset="0"/>
                    </a:rPr>
                    <a:t>MATRIX</a:t>
                  </a:r>
                </a:p>
              </p:txBody>
            </p:sp>
            <p:sp>
              <p:nvSpPr>
                <p:cNvPr id="17" name="Rectángulo redondeado 16"/>
                <p:cNvSpPr/>
                <p:nvPr/>
              </p:nvSpPr>
              <p:spPr>
                <a:xfrm>
                  <a:off x="74875" y="4034267"/>
                  <a:ext cx="2001116" cy="428160"/>
                </a:xfrm>
                <a:prstGeom prst="roundRect">
                  <a:avLst/>
                </a:prstGeom>
                <a:solidFill>
                  <a:srgbClr val="000090"/>
                </a:solidFill>
                <a:ln>
                  <a:solidFill>
                    <a:srgbClr val="00009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dirty="0" err="1">
                      <a:solidFill>
                        <a:schemeClr val="bg1">
                          <a:lumMod val="95000"/>
                        </a:schemeClr>
                      </a:solidFill>
                      <a:latin typeface="Tahoma" charset="0"/>
                      <a:ea typeface="Tahoma" charset="0"/>
                      <a:cs typeface="Tahoma" charset="0"/>
                    </a:rPr>
                    <a:t>SiC</a:t>
                  </a:r>
                  <a:r>
                    <a:rPr lang="en-GB" dirty="0">
                      <a:solidFill>
                        <a:schemeClr val="bg1">
                          <a:lumMod val="95000"/>
                        </a:schemeClr>
                      </a:solidFill>
                      <a:latin typeface="Tahoma" charset="0"/>
                      <a:ea typeface="Tahoma" charset="0"/>
                      <a:cs typeface="Tahoma" charset="0"/>
                    </a:rPr>
                    <a:t>, TiO</a:t>
                  </a:r>
                  <a:r>
                    <a:rPr lang="en-GB" baseline="-25000" dirty="0">
                      <a:solidFill>
                        <a:schemeClr val="bg1">
                          <a:lumMod val="95000"/>
                        </a:schemeClr>
                      </a:solidFill>
                      <a:latin typeface="Tahoma" charset="0"/>
                      <a:ea typeface="Tahoma" charset="0"/>
                      <a:cs typeface="Tahoma" charset="0"/>
                    </a:rPr>
                    <a:t>2</a:t>
                  </a:r>
                  <a:r>
                    <a:rPr lang="en-GB" dirty="0">
                      <a:solidFill>
                        <a:schemeClr val="bg1">
                          <a:lumMod val="95000"/>
                        </a:schemeClr>
                      </a:solidFill>
                      <a:latin typeface="Tahoma" charset="0"/>
                      <a:ea typeface="Tahoma" charset="0"/>
                      <a:cs typeface="Tahoma" charset="0"/>
                    </a:rPr>
                    <a:t>, etc.</a:t>
                  </a:r>
                </a:p>
              </p:txBody>
            </p:sp>
          </p:grpSp>
        </p:grpSp>
        <p:grpSp>
          <p:nvGrpSpPr>
            <p:cNvPr id="19" name="Agrupar 18"/>
            <p:cNvGrpSpPr/>
            <p:nvPr/>
          </p:nvGrpSpPr>
          <p:grpSpPr>
            <a:xfrm>
              <a:off x="7614437" y="1163312"/>
              <a:ext cx="3207314" cy="5514414"/>
              <a:chOff x="5861812" y="1011585"/>
              <a:chExt cx="3207314" cy="5514414"/>
            </a:xfrm>
          </p:grpSpPr>
          <p:sp>
            <p:nvSpPr>
              <p:cNvPr id="20" name="Rectángulo redondeado 19"/>
              <p:cNvSpPr/>
              <p:nvPr/>
            </p:nvSpPr>
            <p:spPr>
              <a:xfrm>
                <a:off x="5861812" y="1011585"/>
                <a:ext cx="3207314" cy="715334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latin typeface="Tahoma" charset="0"/>
                    <a:ea typeface="Tahoma" charset="0"/>
                    <a:cs typeface="Tahoma" charset="0"/>
                  </a:rPr>
                  <a:t>IMPROVED PROCESSABILITY</a:t>
                </a:r>
              </a:p>
              <a:p>
                <a:pPr algn="ctr"/>
                <a:r>
                  <a:rPr lang="en-GB" sz="1200" b="1" dirty="0">
                    <a:latin typeface="Tahoma" charset="0"/>
                    <a:ea typeface="Tahoma" charset="0"/>
                    <a:cs typeface="Tahoma" charset="0"/>
                  </a:rPr>
                  <a:t>SAFETY USE</a:t>
                </a:r>
              </a:p>
            </p:txBody>
          </p:sp>
          <p:sp>
            <p:nvSpPr>
              <p:cNvPr id="21" name="Rectángulo redondeado 20"/>
              <p:cNvSpPr/>
              <p:nvPr/>
            </p:nvSpPr>
            <p:spPr>
              <a:xfrm>
                <a:off x="5861812" y="1971401"/>
                <a:ext cx="3207314" cy="715334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latin typeface="Tahoma" charset="0"/>
                    <a:ea typeface="Tahoma" charset="0"/>
                    <a:cs typeface="Tahoma" charset="0"/>
                  </a:rPr>
                  <a:t>ANTI-ICING AND ANTICORROSION PROPERTIES</a:t>
                </a:r>
              </a:p>
            </p:txBody>
          </p:sp>
          <p:sp>
            <p:nvSpPr>
              <p:cNvPr id="24" name="Rectángulo redondeado 23"/>
              <p:cNvSpPr/>
              <p:nvPr/>
            </p:nvSpPr>
            <p:spPr>
              <a:xfrm>
                <a:off x="5861812" y="2931217"/>
                <a:ext cx="3207314" cy="715334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rgbClr val="FFFF00"/>
                    </a:solidFill>
                    <a:latin typeface="Tahoma" charset="0"/>
                    <a:ea typeface="Tahoma" charset="0"/>
                    <a:cs typeface="Tahoma" charset="0"/>
                  </a:rPr>
                  <a:t>LIMEWASH COMPOSITE. </a:t>
                </a:r>
                <a:r>
                  <a:rPr lang="en-GB" sz="1200" b="1" dirty="0">
                    <a:latin typeface="Tahoma" charset="0"/>
                    <a:ea typeface="Tahoma" charset="0"/>
                    <a:cs typeface="Tahoma" charset="0"/>
                  </a:rPr>
                  <a:t>BREATHIBILITY, CRACK RESISTANCE, BIOCIDE</a:t>
                </a:r>
              </a:p>
            </p:txBody>
          </p:sp>
          <p:sp>
            <p:nvSpPr>
              <p:cNvPr id="25" name="Rectángulo redondeado 24"/>
              <p:cNvSpPr/>
              <p:nvPr/>
            </p:nvSpPr>
            <p:spPr>
              <a:xfrm>
                <a:off x="5861812" y="3891033"/>
                <a:ext cx="3207314" cy="715334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rgbClr val="FFFF00"/>
                    </a:solidFill>
                    <a:latin typeface="Tahoma" charset="0"/>
                    <a:ea typeface="Tahoma" charset="0"/>
                    <a:cs typeface="Tahoma" charset="0"/>
                  </a:rPr>
                  <a:t>SUPERHYDROPHOBIC AND ANTI-SCRATCHING. </a:t>
                </a:r>
                <a:r>
                  <a:rPr lang="en-GB" sz="1200" b="1" dirty="0">
                    <a:latin typeface="Tahoma" charset="0"/>
                    <a:ea typeface="Tahoma" charset="0"/>
                    <a:cs typeface="Tahoma" charset="0"/>
                  </a:rPr>
                  <a:t>(UV-DAMAGE, SELF-CLEANING AND ANTI-REFLECTIVE)</a:t>
                </a:r>
              </a:p>
            </p:txBody>
          </p:sp>
          <p:sp>
            <p:nvSpPr>
              <p:cNvPr id="26" name="Rectángulo redondeado 25"/>
              <p:cNvSpPr/>
              <p:nvPr/>
            </p:nvSpPr>
            <p:spPr>
              <a:xfrm>
                <a:off x="5861812" y="4850849"/>
                <a:ext cx="3207314" cy="715334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rgbClr val="FFFF00"/>
                    </a:solidFill>
                    <a:latin typeface="Tahoma" charset="0"/>
                    <a:ea typeface="Tahoma" charset="0"/>
                    <a:cs typeface="Tahoma" charset="0"/>
                  </a:rPr>
                  <a:t>SMART CONCRETE</a:t>
                </a:r>
              </a:p>
              <a:p>
                <a:pPr algn="ctr"/>
                <a:r>
                  <a:rPr lang="en-GB" sz="1200" b="1" dirty="0">
                    <a:latin typeface="Tahoma" charset="0"/>
                    <a:ea typeface="Tahoma" charset="0"/>
                    <a:cs typeface="Tahoma" charset="0"/>
                  </a:rPr>
                  <a:t>SENSING ABILITIES </a:t>
                </a:r>
              </a:p>
            </p:txBody>
          </p:sp>
          <p:sp>
            <p:nvSpPr>
              <p:cNvPr id="27" name="Rectángulo redondeado 26"/>
              <p:cNvSpPr/>
              <p:nvPr/>
            </p:nvSpPr>
            <p:spPr>
              <a:xfrm>
                <a:off x="5861812" y="5810665"/>
                <a:ext cx="3207314" cy="715334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rgbClr val="FFFF00"/>
                    </a:solidFill>
                    <a:latin typeface="Tahoma" charset="0"/>
                    <a:ea typeface="Tahoma" charset="0"/>
                    <a:cs typeface="Tahoma" charset="0"/>
                  </a:rPr>
                  <a:t>AEROGELS</a:t>
                </a:r>
                <a:r>
                  <a:rPr lang="en-GB" sz="1200" b="1" dirty="0">
                    <a:latin typeface="Tahoma" charset="0"/>
                    <a:ea typeface="Tahoma" charset="0"/>
                    <a:cs typeface="Tahoma" charset="0"/>
                  </a:rPr>
                  <a:t>. BETTER MECHANICAL AND THERMAL PROPERTIES (INSULATOR)</a:t>
                </a:r>
              </a:p>
            </p:txBody>
          </p:sp>
        </p:grpSp>
        <p:grpSp>
          <p:nvGrpSpPr>
            <p:cNvPr id="31" name="Agrupar 30"/>
            <p:cNvGrpSpPr/>
            <p:nvPr/>
          </p:nvGrpSpPr>
          <p:grpSpPr>
            <a:xfrm>
              <a:off x="4129548" y="2501599"/>
              <a:ext cx="3038168" cy="2069341"/>
              <a:chOff x="4129548" y="2501599"/>
              <a:chExt cx="3038168" cy="2069341"/>
            </a:xfrm>
          </p:grpSpPr>
          <p:sp>
            <p:nvSpPr>
              <p:cNvPr id="6" name="Rectángulo 5"/>
              <p:cNvSpPr/>
              <p:nvPr/>
            </p:nvSpPr>
            <p:spPr>
              <a:xfrm>
                <a:off x="4129548" y="2501599"/>
                <a:ext cx="3038168" cy="2069341"/>
              </a:xfrm>
              <a:prstGeom prst="rect">
                <a:avLst/>
              </a:prstGeom>
              <a:solidFill>
                <a:srgbClr val="01494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3600" dirty="0"/>
                  <a:t>ENNCPP</a:t>
                </a:r>
              </a:p>
            </p:txBody>
          </p:sp>
          <p:pic>
            <p:nvPicPr>
              <p:cNvPr id="29" name="Imagen 2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11896" y="2590152"/>
                <a:ext cx="950042" cy="621632"/>
              </a:xfrm>
              <a:prstGeom prst="rect">
                <a:avLst/>
              </a:prstGeom>
            </p:spPr>
          </p:pic>
          <p:pic>
            <p:nvPicPr>
              <p:cNvPr id="30" name="Imagen 2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88397" y="3849546"/>
                <a:ext cx="803944" cy="644338"/>
              </a:xfrm>
              <a:prstGeom prst="rect">
                <a:avLst/>
              </a:prstGeom>
            </p:spPr>
          </p:pic>
        </p:grpSp>
        <p:cxnSp>
          <p:nvCxnSpPr>
            <p:cNvPr id="33" name="Conector recto de flecha 32"/>
            <p:cNvCxnSpPr>
              <a:stCxn id="13" idx="3"/>
              <a:endCxn id="6" idx="1"/>
            </p:cNvCxnSpPr>
            <p:nvPr/>
          </p:nvCxnSpPr>
          <p:spPr>
            <a:xfrm>
              <a:off x="3423010" y="2437950"/>
              <a:ext cx="706538" cy="109832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recto de flecha 33"/>
            <p:cNvCxnSpPr>
              <a:stCxn id="6" idx="3"/>
              <a:endCxn id="20" idx="1"/>
            </p:cNvCxnSpPr>
            <p:nvPr/>
          </p:nvCxnSpPr>
          <p:spPr>
            <a:xfrm flipV="1">
              <a:off x="7167716" y="1520979"/>
              <a:ext cx="446721" cy="2015291"/>
            </a:xfrm>
            <a:prstGeom prst="straightConnector1">
              <a:avLst/>
            </a:prstGeom>
            <a:ln w="127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de flecha 34"/>
            <p:cNvCxnSpPr>
              <a:stCxn id="16" idx="3"/>
              <a:endCxn id="6" idx="1"/>
            </p:cNvCxnSpPr>
            <p:nvPr/>
          </p:nvCxnSpPr>
          <p:spPr>
            <a:xfrm flipV="1">
              <a:off x="3423010" y="3536270"/>
              <a:ext cx="706538" cy="1879768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ector recto de flecha 35"/>
            <p:cNvCxnSpPr>
              <a:stCxn id="17" idx="3"/>
              <a:endCxn id="6" idx="1"/>
            </p:cNvCxnSpPr>
            <p:nvPr/>
          </p:nvCxnSpPr>
          <p:spPr>
            <a:xfrm flipV="1">
              <a:off x="3423010" y="3536270"/>
              <a:ext cx="706538" cy="870279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de flecha 36"/>
            <p:cNvCxnSpPr>
              <a:stCxn id="15" idx="3"/>
              <a:endCxn id="6" idx="1"/>
            </p:cNvCxnSpPr>
            <p:nvPr/>
          </p:nvCxnSpPr>
          <p:spPr>
            <a:xfrm flipV="1">
              <a:off x="3423010" y="3536270"/>
              <a:ext cx="706538" cy="21408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de flecha 37"/>
            <p:cNvCxnSpPr>
              <a:stCxn id="14" idx="3"/>
              <a:endCxn id="6" idx="1"/>
            </p:cNvCxnSpPr>
            <p:nvPr/>
          </p:nvCxnSpPr>
          <p:spPr>
            <a:xfrm>
              <a:off x="3423010" y="3094150"/>
              <a:ext cx="706538" cy="44212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recto de flecha 47"/>
            <p:cNvCxnSpPr>
              <a:stCxn id="6" idx="3"/>
              <a:endCxn id="21" idx="1"/>
            </p:cNvCxnSpPr>
            <p:nvPr/>
          </p:nvCxnSpPr>
          <p:spPr>
            <a:xfrm flipV="1">
              <a:off x="7167716" y="2480795"/>
              <a:ext cx="446721" cy="1055475"/>
            </a:xfrm>
            <a:prstGeom prst="straightConnector1">
              <a:avLst/>
            </a:prstGeom>
            <a:ln w="127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de flecha 48"/>
            <p:cNvCxnSpPr>
              <a:stCxn id="6" idx="3"/>
              <a:endCxn id="24" idx="1"/>
            </p:cNvCxnSpPr>
            <p:nvPr/>
          </p:nvCxnSpPr>
          <p:spPr>
            <a:xfrm flipV="1">
              <a:off x="7167716" y="3440611"/>
              <a:ext cx="446721" cy="95659"/>
            </a:xfrm>
            <a:prstGeom prst="straightConnector1">
              <a:avLst/>
            </a:prstGeom>
            <a:ln w="127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de flecha 49"/>
            <p:cNvCxnSpPr>
              <a:stCxn id="6" idx="3"/>
              <a:endCxn id="25" idx="1"/>
            </p:cNvCxnSpPr>
            <p:nvPr/>
          </p:nvCxnSpPr>
          <p:spPr>
            <a:xfrm>
              <a:off x="7167716" y="3536270"/>
              <a:ext cx="446721" cy="864157"/>
            </a:xfrm>
            <a:prstGeom prst="straightConnector1">
              <a:avLst/>
            </a:prstGeom>
            <a:ln w="127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de flecha 50"/>
            <p:cNvCxnSpPr>
              <a:stCxn id="6" idx="3"/>
              <a:endCxn id="26" idx="1"/>
            </p:cNvCxnSpPr>
            <p:nvPr/>
          </p:nvCxnSpPr>
          <p:spPr>
            <a:xfrm>
              <a:off x="7167716" y="3536270"/>
              <a:ext cx="446721" cy="1823973"/>
            </a:xfrm>
            <a:prstGeom prst="straightConnector1">
              <a:avLst/>
            </a:prstGeom>
            <a:ln w="127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de flecha 60"/>
            <p:cNvCxnSpPr>
              <a:stCxn id="6" idx="3"/>
              <a:endCxn id="27" idx="1"/>
            </p:cNvCxnSpPr>
            <p:nvPr/>
          </p:nvCxnSpPr>
          <p:spPr>
            <a:xfrm>
              <a:off x="7167716" y="3536270"/>
              <a:ext cx="446721" cy="2783789"/>
            </a:xfrm>
            <a:prstGeom prst="straightConnector1">
              <a:avLst/>
            </a:prstGeom>
            <a:ln w="127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Imagen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914" y="242809"/>
            <a:ext cx="1290931" cy="85866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3" name="Imagen 4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828" y="240874"/>
            <a:ext cx="1290931" cy="862530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08770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97C70"/>
            </a:gs>
            <a:gs pos="23000">
              <a:srgbClr val="045A5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0"/>
            <a:ext cx="12192000" cy="1427018"/>
          </a:xfrm>
          <a:prstGeom prst="rect">
            <a:avLst/>
          </a:prstGeom>
          <a:solidFill>
            <a:srgbClr val="0149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ángulo 2"/>
          <p:cNvSpPr/>
          <p:nvPr/>
        </p:nvSpPr>
        <p:spPr>
          <a:xfrm>
            <a:off x="0" y="6264883"/>
            <a:ext cx="12192000" cy="298669"/>
          </a:xfrm>
          <a:prstGeom prst="rect">
            <a:avLst/>
          </a:prstGeom>
          <a:solidFill>
            <a:srgbClr val="0149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b="1" dirty="0">
                <a:latin typeface="Tahoma" charset="0"/>
                <a:ea typeface="Tahoma" charset="0"/>
                <a:cs typeface="Tahoma" charset="0"/>
              </a:rPr>
              <a:t>NANOLEAP Pilot Lines Network:  Bridging innovation to market implementation 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9400314" y="6231655"/>
            <a:ext cx="2743200" cy="365125"/>
          </a:xfrm>
        </p:spPr>
        <p:txBody>
          <a:bodyPr/>
          <a:lstStyle/>
          <a:p>
            <a:fld id="{9356D942-C238-9646-801F-9F78A8EF9357}" type="slidenum">
              <a:rPr lang="en-GB" b="1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5</a:t>
            </a:fld>
            <a:endParaRPr lang="en-GB" b="1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35527" y="451889"/>
            <a:ext cx="59883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TEN PILOT LINES and 18 PARTNERS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914" y="242809"/>
            <a:ext cx="1290931" cy="85866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828" y="240874"/>
            <a:ext cx="1290931" cy="862530"/>
          </a:xfrm>
          <a:prstGeom prst="rect">
            <a:avLst/>
          </a:prstGeom>
          <a:ln>
            <a:solidFill>
              <a:schemeClr val="bg1"/>
            </a:solidFill>
          </a:ln>
        </p:spPr>
      </p:pic>
      <p:grpSp>
        <p:nvGrpSpPr>
          <p:cNvPr id="24" name="Agrupar 22"/>
          <p:cNvGrpSpPr/>
          <p:nvPr/>
        </p:nvGrpSpPr>
        <p:grpSpPr>
          <a:xfrm>
            <a:off x="3190425" y="1650148"/>
            <a:ext cx="5811150" cy="4358364"/>
            <a:chOff x="4804697" y="2851354"/>
            <a:chExt cx="2582606" cy="1936955"/>
          </a:xfrm>
        </p:grpSpPr>
        <p:pic>
          <p:nvPicPr>
            <p:cNvPr id="25" name="Imagen 5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4697" y="2851354"/>
              <a:ext cx="2582606" cy="1936955"/>
            </a:xfrm>
            <a:prstGeom prst="rect">
              <a:avLst/>
            </a:prstGeom>
          </p:spPr>
        </p:pic>
        <p:pic>
          <p:nvPicPr>
            <p:cNvPr id="26" name="Imagen 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3819831"/>
              <a:ext cx="363794" cy="187981"/>
            </a:xfrm>
            <a:prstGeom prst="rect">
              <a:avLst/>
            </a:prstGeom>
            <a:solidFill>
              <a:schemeClr val="bg1"/>
            </a:solidFill>
          </p:spPr>
        </p:pic>
      </p:grpSp>
    </p:spTree>
    <p:extLst>
      <p:ext uri="{BB962C8B-B14F-4D97-AF65-F5344CB8AC3E}">
        <p14:creationId xmlns:p14="http://schemas.microsoft.com/office/powerpoint/2010/main" val="135972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97C70"/>
            </a:gs>
            <a:gs pos="23000">
              <a:srgbClr val="045A5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0"/>
            <a:ext cx="12192000" cy="1427018"/>
          </a:xfrm>
          <a:prstGeom prst="rect">
            <a:avLst/>
          </a:prstGeom>
          <a:solidFill>
            <a:srgbClr val="0149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ángulo 2"/>
          <p:cNvSpPr/>
          <p:nvPr/>
        </p:nvSpPr>
        <p:spPr>
          <a:xfrm>
            <a:off x="0" y="6264883"/>
            <a:ext cx="12192000" cy="298669"/>
          </a:xfrm>
          <a:prstGeom prst="rect">
            <a:avLst/>
          </a:prstGeom>
          <a:solidFill>
            <a:srgbClr val="0149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b="1" dirty="0">
                <a:latin typeface="Tahoma" charset="0"/>
                <a:ea typeface="Tahoma" charset="0"/>
                <a:cs typeface="Tahoma" charset="0"/>
              </a:rPr>
              <a:t>NANOLEAP Pilot Lines Network:  Bridging innovation to market implementation 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9400314" y="6231655"/>
            <a:ext cx="2743200" cy="365125"/>
          </a:xfrm>
        </p:spPr>
        <p:txBody>
          <a:bodyPr/>
          <a:lstStyle/>
          <a:p>
            <a:fld id="{9356D942-C238-9646-801F-9F78A8EF9357}" type="slidenum">
              <a:rPr lang="en-GB" b="1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6</a:t>
            </a:fld>
            <a:endParaRPr lang="en-GB" b="1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35527" y="451889"/>
            <a:ext cx="25044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KEY BENEFITS</a:t>
            </a: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914" y="242809"/>
            <a:ext cx="1290931" cy="85866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828" y="240874"/>
            <a:ext cx="1290931" cy="862530"/>
          </a:xfrm>
          <a:prstGeom prst="rect">
            <a:avLst/>
          </a:prstGeom>
          <a:ln>
            <a:solidFill>
              <a:schemeClr val="bg1"/>
            </a:solidFill>
          </a:ln>
        </p:spPr>
      </p:pic>
      <p:grpSp>
        <p:nvGrpSpPr>
          <p:cNvPr id="19" name="Grupo 18">
            <a:extLst>
              <a:ext uri="{FF2B5EF4-FFF2-40B4-BE49-F238E27FC236}">
                <a16:creationId xmlns:a16="http://schemas.microsoft.com/office/drawing/2014/main" xmlns="" id="{D3DC8B3B-7881-6A44-BF7D-73FD0346649A}"/>
              </a:ext>
            </a:extLst>
          </p:cNvPr>
          <p:cNvGrpSpPr/>
          <p:nvPr/>
        </p:nvGrpSpPr>
        <p:grpSpPr>
          <a:xfrm>
            <a:off x="1592378" y="2101709"/>
            <a:ext cx="9007244" cy="3422017"/>
            <a:chOff x="68378" y="1287635"/>
            <a:chExt cx="9007244" cy="3422017"/>
          </a:xfrm>
        </p:grpSpPr>
        <p:grpSp>
          <p:nvGrpSpPr>
            <p:cNvPr id="20" name="Agrupar 9">
              <a:extLst>
                <a:ext uri="{FF2B5EF4-FFF2-40B4-BE49-F238E27FC236}">
                  <a16:creationId xmlns:a16="http://schemas.microsoft.com/office/drawing/2014/main" xmlns="" id="{CD2BE78E-D5C2-C340-AEC4-C9DA2ADCF3FD}"/>
                </a:ext>
              </a:extLst>
            </p:cNvPr>
            <p:cNvGrpSpPr/>
            <p:nvPr/>
          </p:nvGrpSpPr>
          <p:grpSpPr>
            <a:xfrm>
              <a:off x="68378" y="1287635"/>
              <a:ext cx="9007244" cy="3422017"/>
              <a:chOff x="0" y="1346627"/>
              <a:chExt cx="9007244" cy="3422017"/>
            </a:xfrm>
          </p:grpSpPr>
          <p:sp>
            <p:nvSpPr>
              <p:cNvPr id="31" name="Elipse 30">
                <a:extLst>
                  <a:ext uri="{FF2B5EF4-FFF2-40B4-BE49-F238E27FC236}">
                    <a16:creationId xmlns:a16="http://schemas.microsoft.com/office/drawing/2014/main" xmlns="" id="{67A98817-F18D-CB43-B629-AC9BC52310D4}"/>
                  </a:ext>
                </a:extLst>
              </p:cNvPr>
              <p:cNvSpPr/>
              <p:nvPr/>
            </p:nvSpPr>
            <p:spPr>
              <a:xfrm>
                <a:off x="0" y="1346627"/>
                <a:ext cx="3569773" cy="3422017"/>
              </a:xfrm>
              <a:prstGeom prst="ellipse">
                <a:avLst/>
              </a:prstGeom>
              <a:solidFill>
                <a:srgbClr val="014942"/>
              </a:solidFill>
              <a:ln>
                <a:solidFill>
                  <a:srgbClr val="097C7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300" b="1" dirty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Tahoma" charset="0"/>
                    <a:ea typeface="Tahoma" charset="0"/>
                    <a:cs typeface="Tahoma" charset="0"/>
                  </a:rPr>
                  <a:t>NANOLEAP PROVIDES</a:t>
                </a:r>
              </a:p>
              <a:p>
                <a:pPr marL="214313" indent="-214313">
                  <a:buFont typeface="Arial"/>
                  <a:buChar char="•"/>
                </a:pPr>
                <a:endParaRPr lang="en-GB" sz="1300" b="1" dirty="0">
                  <a:solidFill>
                    <a:schemeClr val="bg1">
                      <a:lumMod val="95000"/>
                    </a:schemeClr>
                  </a:solidFill>
                  <a:latin typeface="Tahoma" charset="0"/>
                  <a:ea typeface="Tahoma" charset="0"/>
                  <a:cs typeface="Tahoma" charset="0"/>
                </a:endParaRPr>
              </a:p>
              <a:p>
                <a:pPr marL="257175" indent="-257175">
                  <a:buFont typeface="Wingdings" charset="2"/>
                  <a:buChar char="ü"/>
                </a:pPr>
                <a:r>
                  <a:rPr lang="en-GB" sz="1300" b="1" dirty="0">
                    <a:solidFill>
                      <a:schemeClr val="bg1">
                        <a:lumMod val="95000"/>
                      </a:schemeClr>
                    </a:solidFill>
                    <a:latin typeface="Tahoma" charset="0"/>
                    <a:ea typeface="Tahoma" charset="0"/>
                    <a:cs typeface="Tahoma" charset="0"/>
                  </a:rPr>
                  <a:t>TEN prototyping facilities devoted to the production of </a:t>
                </a:r>
                <a:r>
                  <a:rPr lang="en-GB" sz="1300" b="1" dirty="0" err="1">
                    <a:solidFill>
                      <a:schemeClr val="bg1">
                        <a:lumMod val="95000"/>
                      </a:schemeClr>
                    </a:solidFill>
                    <a:latin typeface="Tahoma" charset="0"/>
                    <a:ea typeface="Tahoma" charset="0"/>
                    <a:cs typeface="Tahoma" charset="0"/>
                  </a:rPr>
                  <a:t>nano</a:t>
                </a:r>
                <a:r>
                  <a:rPr lang="en-GB" sz="1300" b="1" dirty="0">
                    <a:solidFill>
                      <a:schemeClr val="bg1">
                        <a:lumMod val="95000"/>
                      </a:schemeClr>
                    </a:solidFill>
                    <a:latin typeface="Tahoma" charset="0"/>
                    <a:ea typeface="Tahoma" charset="0"/>
                    <a:cs typeface="Tahoma" charset="0"/>
                  </a:rPr>
                  <a:t>-based materials for the construction industry</a:t>
                </a:r>
              </a:p>
              <a:p>
                <a:pPr marL="257175" indent="-257175">
                  <a:buFont typeface="Wingdings" charset="2"/>
                  <a:buChar char="ü"/>
                </a:pPr>
                <a:r>
                  <a:rPr lang="en-GB" sz="1300" b="1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Tahoma" charset="0"/>
                    <a:ea typeface="Tahoma" charset="0"/>
                    <a:cs typeface="Tahoma" charset="0"/>
                  </a:rPr>
                  <a:t>Market oriented services</a:t>
                </a:r>
              </a:p>
              <a:p>
                <a:pPr marL="214313" indent="-214313">
                  <a:buFont typeface="Wingdings" charset="2"/>
                  <a:buChar char="ü"/>
                </a:pPr>
                <a:r>
                  <a:rPr lang="en-GB" sz="1300" b="1" dirty="0">
                    <a:solidFill>
                      <a:schemeClr val="bg1">
                        <a:lumMod val="95000"/>
                      </a:schemeClr>
                    </a:solidFill>
                    <a:latin typeface="Tahoma" charset="0"/>
                    <a:ea typeface="Tahoma" charset="0"/>
                    <a:cs typeface="Tahoma" charset="0"/>
                  </a:rPr>
                  <a:t> Highly skilled personnel</a:t>
                </a:r>
              </a:p>
            </p:txBody>
          </p:sp>
          <p:grpSp>
            <p:nvGrpSpPr>
              <p:cNvPr id="32" name="Agrupar 18">
                <a:extLst>
                  <a:ext uri="{FF2B5EF4-FFF2-40B4-BE49-F238E27FC236}">
                    <a16:creationId xmlns:a16="http://schemas.microsoft.com/office/drawing/2014/main" xmlns="" id="{AEE6E38F-6C80-594D-B0D9-4C50C907FB91}"/>
                  </a:ext>
                </a:extLst>
              </p:cNvPr>
              <p:cNvGrpSpPr/>
              <p:nvPr/>
            </p:nvGrpSpPr>
            <p:grpSpPr>
              <a:xfrm>
                <a:off x="3569773" y="1423574"/>
                <a:ext cx="5437471" cy="3268122"/>
                <a:chOff x="3114444" y="1136963"/>
                <a:chExt cx="5522625" cy="3477192"/>
              </a:xfrm>
            </p:grpSpPr>
            <p:sp>
              <p:nvSpPr>
                <p:cNvPr id="33" name="Elipse 32">
                  <a:extLst>
                    <a:ext uri="{FF2B5EF4-FFF2-40B4-BE49-F238E27FC236}">
                      <a16:creationId xmlns:a16="http://schemas.microsoft.com/office/drawing/2014/main" xmlns="" id="{F26E4921-ADE2-3141-A560-9954E7CAEBC2}"/>
                    </a:ext>
                  </a:extLst>
                </p:cNvPr>
                <p:cNvSpPr/>
                <p:nvPr/>
              </p:nvSpPr>
              <p:spPr>
                <a:xfrm>
                  <a:off x="5001823" y="1136963"/>
                  <a:ext cx="3635246" cy="3477192"/>
                </a:xfrm>
                <a:prstGeom prst="ellipse">
                  <a:avLst/>
                </a:prstGeom>
                <a:solidFill>
                  <a:srgbClr val="014942"/>
                </a:solidFill>
                <a:ln>
                  <a:solidFill>
                    <a:srgbClr val="097C7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GB" sz="1300" b="1" dirty="0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  <a:latin typeface="Tahoma" charset="0"/>
                      <a:ea typeface="Tahoma" charset="0"/>
                      <a:cs typeface="Tahoma" charset="0"/>
                    </a:rPr>
                    <a:t>BENEFIT AS USER</a:t>
                  </a:r>
                </a:p>
                <a:p>
                  <a:pPr algn="ctr"/>
                  <a:endParaRPr lang="en-GB" sz="1300" b="1" dirty="0">
                    <a:solidFill>
                      <a:schemeClr val="accent4">
                        <a:lumMod val="20000"/>
                        <a:lumOff val="80000"/>
                      </a:schemeClr>
                    </a:solidFill>
                    <a:latin typeface="Tahoma" charset="0"/>
                    <a:ea typeface="Tahoma" charset="0"/>
                    <a:cs typeface="Tahoma" charset="0"/>
                  </a:endParaRPr>
                </a:p>
                <a:p>
                  <a:pPr marL="342900" indent="-342900">
                    <a:buFont typeface="+mj-lt"/>
                    <a:buAutoNum type="arabicPeriod"/>
                  </a:pPr>
                  <a:r>
                    <a:rPr lang="en-GB" sz="1300" b="1" dirty="0">
                      <a:solidFill>
                        <a:schemeClr val="bg1">
                          <a:lumMod val="95000"/>
                        </a:schemeClr>
                      </a:solidFill>
                      <a:latin typeface="Tahoma" charset="0"/>
                      <a:ea typeface="Tahoma" charset="0"/>
                      <a:cs typeface="Tahoma" charset="0"/>
                    </a:rPr>
                    <a:t>Saving the time of product development (up two years)</a:t>
                  </a:r>
                </a:p>
                <a:p>
                  <a:pPr marL="342900" indent="-342900">
                    <a:buFont typeface="+mj-lt"/>
                    <a:buAutoNum type="arabicPeriod"/>
                  </a:pPr>
                  <a:r>
                    <a:rPr lang="en-GB" sz="1300" b="1" dirty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Tahoma" charset="0"/>
                      <a:ea typeface="Tahoma" charset="0"/>
                      <a:cs typeface="Tahoma" charset="0"/>
                    </a:rPr>
                    <a:t>Reducing costs up to 90% (PL)</a:t>
                  </a:r>
                </a:p>
                <a:p>
                  <a:pPr marL="342900" indent="-342900">
                    <a:buFont typeface="+mj-lt"/>
                    <a:buAutoNum type="arabicPeriod"/>
                  </a:pPr>
                  <a:r>
                    <a:rPr lang="en-GB" sz="1300" b="1" dirty="0">
                      <a:solidFill>
                        <a:schemeClr val="bg1">
                          <a:lumMod val="95000"/>
                        </a:schemeClr>
                      </a:solidFill>
                      <a:latin typeface="Tahoma" charset="0"/>
                      <a:ea typeface="Tahoma" charset="0"/>
                      <a:cs typeface="Tahoma" charset="0"/>
                    </a:rPr>
                    <a:t>Lowering the production bottlenecks</a:t>
                  </a:r>
                </a:p>
                <a:p>
                  <a:pPr marL="342900" indent="-342900">
                    <a:buFont typeface="+mj-lt"/>
                    <a:buAutoNum type="arabicPeriod"/>
                  </a:pPr>
                  <a:r>
                    <a:rPr lang="en-GB" sz="1300" b="1" dirty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Tahoma" charset="0"/>
                      <a:ea typeface="Tahoma" charset="0"/>
                      <a:cs typeface="Tahoma" charset="0"/>
                    </a:rPr>
                    <a:t>First platform for pilot plants in building industry</a:t>
                  </a:r>
                </a:p>
              </p:txBody>
            </p:sp>
            <p:cxnSp>
              <p:nvCxnSpPr>
                <p:cNvPr id="34" name="Conector recto de flecha 33">
                  <a:extLst>
                    <a:ext uri="{FF2B5EF4-FFF2-40B4-BE49-F238E27FC236}">
                      <a16:creationId xmlns:a16="http://schemas.microsoft.com/office/drawing/2014/main" xmlns="" id="{BC9F8C8D-351E-4A4A-A61C-B71DCB40EE28}"/>
                    </a:ext>
                  </a:extLst>
                </p:cNvPr>
                <p:cNvCxnSpPr>
                  <a:stCxn id="31" idx="6"/>
                  <a:endCxn id="33" idx="2"/>
                </p:cNvCxnSpPr>
                <p:nvPr/>
              </p:nvCxnSpPr>
              <p:spPr>
                <a:xfrm flipV="1">
                  <a:off x="3114444" y="2875559"/>
                  <a:ext cx="1887379" cy="1"/>
                </a:xfrm>
                <a:prstGeom prst="straightConnector1">
                  <a:avLst/>
                </a:prstGeom>
                <a:ln w="76200">
                  <a:solidFill>
                    <a:schemeClr val="bg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1" name="Agrupar 7">
              <a:extLst>
                <a:ext uri="{FF2B5EF4-FFF2-40B4-BE49-F238E27FC236}">
                  <a16:creationId xmlns:a16="http://schemas.microsoft.com/office/drawing/2014/main" xmlns="" id="{B4A6F235-DB96-E745-B823-DAFF48625F46}"/>
                </a:ext>
              </a:extLst>
            </p:cNvPr>
            <p:cNvGrpSpPr/>
            <p:nvPr/>
          </p:nvGrpSpPr>
          <p:grpSpPr>
            <a:xfrm>
              <a:off x="3301282" y="1513851"/>
              <a:ext cx="2493912" cy="381341"/>
              <a:chOff x="3218159" y="1297547"/>
              <a:chExt cx="2493912" cy="381341"/>
            </a:xfrm>
          </p:grpSpPr>
          <p:pic>
            <p:nvPicPr>
              <p:cNvPr id="28" name="Imagen 27">
                <a:extLst>
                  <a:ext uri="{FF2B5EF4-FFF2-40B4-BE49-F238E27FC236}">
                    <a16:creationId xmlns:a16="http://schemas.microsoft.com/office/drawing/2014/main" xmlns="" id="{6FEE932C-4533-5742-AF09-4D0522593D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196" r="88320" b="65418"/>
              <a:stretch/>
            </p:blipFill>
            <p:spPr>
              <a:xfrm>
                <a:off x="3218159" y="1315587"/>
                <a:ext cx="665991" cy="345261"/>
              </a:xfrm>
              <a:prstGeom prst="rect">
                <a:avLst/>
              </a:prstGeom>
            </p:spPr>
          </p:pic>
          <p:pic>
            <p:nvPicPr>
              <p:cNvPr id="29" name="Imagen 28">
                <a:extLst>
                  <a:ext uri="{FF2B5EF4-FFF2-40B4-BE49-F238E27FC236}">
                    <a16:creationId xmlns:a16="http://schemas.microsoft.com/office/drawing/2014/main" xmlns="" id="{7658AF75-738F-FB4F-8A8A-6EC119001D1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586" t="77942" r="91574" b="3030"/>
              <a:stretch/>
            </p:blipFill>
            <p:spPr>
              <a:xfrm>
                <a:off x="5436101" y="1299294"/>
                <a:ext cx="275970" cy="377846"/>
              </a:xfrm>
              <a:prstGeom prst="rect">
                <a:avLst/>
              </a:prstGeom>
            </p:spPr>
          </p:pic>
          <p:pic>
            <p:nvPicPr>
              <p:cNvPr id="30" name="Imagen 29">
                <a:extLst>
                  <a:ext uri="{FF2B5EF4-FFF2-40B4-BE49-F238E27FC236}">
                    <a16:creationId xmlns:a16="http://schemas.microsoft.com/office/drawing/2014/main" xmlns="" id="{BB602A78-FAE0-D547-96F3-4D42C9B4E8E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21" t="45408" r="90591" b="35388"/>
              <a:stretch/>
            </p:blipFill>
            <p:spPr>
              <a:xfrm>
                <a:off x="4469455" y="1297547"/>
                <a:ext cx="381340" cy="381341"/>
              </a:xfrm>
              <a:prstGeom prst="rect">
                <a:avLst/>
              </a:prstGeom>
            </p:spPr>
          </p:pic>
        </p:grpSp>
        <p:grpSp>
          <p:nvGrpSpPr>
            <p:cNvPr id="22" name="Agrupar 8">
              <a:extLst>
                <a:ext uri="{FF2B5EF4-FFF2-40B4-BE49-F238E27FC236}">
                  <a16:creationId xmlns:a16="http://schemas.microsoft.com/office/drawing/2014/main" xmlns="" id="{E8BC7BAC-3FCA-4E4B-9D30-6A33BA4D7A32}"/>
                </a:ext>
              </a:extLst>
            </p:cNvPr>
            <p:cNvGrpSpPr/>
            <p:nvPr/>
          </p:nvGrpSpPr>
          <p:grpSpPr>
            <a:xfrm>
              <a:off x="3276433" y="4087817"/>
              <a:ext cx="2543610" cy="382867"/>
              <a:chOff x="3217441" y="4127145"/>
              <a:chExt cx="2543610" cy="382867"/>
            </a:xfrm>
          </p:grpSpPr>
          <p:pic>
            <p:nvPicPr>
              <p:cNvPr id="25" name="Imagen 24">
                <a:extLst>
                  <a:ext uri="{FF2B5EF4-FFF2-40B4-BE49-F238E27FC236}">
                    <a16:creationId xmlns:a16="http://schemas.microsoft.com/office/drawing/2014/main" xmlns="" id="{240C8790-A572-3B4E-A586-31602CC362B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733" t="78331" r="38251" b="3917"/>
              <a:stretch/>
            </p:blipFill>
            <p:spPr>
              <a:xfrm>
                <a:off x="5303990" y="4151113"/>
                <a:ext cx="457061" cy="352527"/>
              </a:xfrm>
              <a:prstGeom prst="rect">
                <a:avLst/>
              </a:prstGeom>
            </p:spPr>
          </p:pic>
          <p:pic>
            <p:nvPicPr>
              <p:cNvPr id="26" name="Imagen 25">
                <a:extLst>
                  <a:ext uri="{FF2B5EF4-FFF2-40B4-BE49-F238E27FC236}">
                    <a16:creationId xmlns:a16="http://schemas.microsoft.com/office/drawing/2014/main" xmlns="" id="{4EB70AC9-A828-2F4D-BDB9-E68154D5E11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489" t="46647" r="38735" b="34934"/>
              <a:stretch/>
            </p:blipFill>
            <p:spPr>
              <a:xfrm>
                <a:off x="4313401" y="4127145"/>
                <a:ext cx="386357" cy="365758"/>
              </a:xfrm>
              <a:prstGeom prst="rect">
                <a:avLst/>
              </a:prstGeom>
            </p:spPr>
          </p:pic>
          <p:pic>
            <p:nvPicPr>
              <p:cNvPr id="27" name="Imagen 26">
                <a:extLst>
                  <a:ext uri="{FF2B5EF4-FFF2-40B4-BE49-F238E27FC236}">
                    <a16:creationId xmlns:a16="http://schemas.microsoft.com/office/drawing/2014/main" xmlns="" id="{DE7DCDEA-28D7-CC4D-AE1A-C9726A2703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449" t="16490" r="37926" b="65765"/>
              <a:stretch/>
            </p:blipFill>
            <p:spPr>
              <a:xfrm>
                <a:off x="3217441" y="4157630"/>
                <a:ext cx="491727" cy="352382"/>
              </a:xfrm>
              <a:prstGeom prst="rect">
                <a:avLst/>
              </a:prstGeom>
            </p:spPr>
          </p:pic>
        </p:grpSp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xmlns="" id="{E876750A-818A-F740-8A43-9AE90D94C3E6}"/>
                </a:ext>
              </a:extLst>
            </p:cNvPr>
            <p:cNvSpPr/>
            <p:nvPr/>
          </p:nvSpPr>
          <p:spPr>
            <a:xfrm>
              <a:off x="3370275" y="2061383"/>
              <a:ext cx="235592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b="1" dirty="0">
                  <a:solidFill>
                    <a:srgbClr val="FFFF00"/>
                  </a:solidFill>
                </a:rPr>
                <a:t>Cement-bound materials</a:t>
              </a:r>
            </a:p>
            <a:p>
              <a:pPr algn="ctr"/>
              <a:r>
                <a:rPr lang="en-GB" sz="1400" b="1" dirty="0">
                  <a:solidFill>
                    <a:srgbClr val="FFFF00"/>
                  </a:solidFill>
                </a:rPr>
                <a:t>Noise /thermal insulators</a:t>
              </a:r>
            </a:p>
            <a:p>
              <a:pPr algn="ctr"/>
              <a:r>
                <a:rPr lang="en-GB" sz="1400" b="1" dirty="0">
                  <a:solidFill>
                    <a:srgbClr val="FFFF00"/>
                  </a:solidFill>
                </a:rPr>
                <a:t>Surface coatings</a:t>
              </a:r>
            </a:p>
          </p:txBody>
        </p:sp>
        <p:sp>
          <p:nvSpPr>
            <p:cNvPr id="24" name="Rectángulo 23">
              <a:extLst>
                <a:ext uri="{FF2B5EF4-FFF2-40B4-BE49-F238E27FC236}">
                  <a16:creationId xmlns:a16="http://schemas.microsoft.com/office/drawing/2014/main" xmlns="" id="{993CD781-ECBD-5D43-BAFE-D69E51E53565}"/>
                </a:ext>
              </a:extLst>
            </p:cNvPr>
            <p:cNvSpPr/>
            <p:nvPr/>
          </p:nvSpPr>
          <p:spPr>
            <a:xfrm>
              <a:off x="3370275" y="3266321"/>
              <a:ext cx="235592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400" b="1" dirty="0" err="1">
                  <a:solidFill>
                    <a:srgbClr val="FFFF00"/>
                  </a:solidFill>
                </a:rPr>
                <a:t>Nanofilms</a:t>
              </a:r>
              <a:r>
                <a:rPr lang="en-GB" sz="1400" b="1" dirty="0">
                  <a:solidFill>
                    <a:srgbClr val="FFFF00"/>
                  </a:solidFill>
                </a:rPr>
                <a:t> (solar)</a:t>
              </a:r>
            </a:p>
            <a:p>
              <a:pPr algn="ctr"/>
              <a:r>
                <a:rPr lang="en-GB" sz="1400" b="1" dirty="0">
                  <a:solidFill>
                    <a:srgbClr val="FFFF00"/>
                  </a:solidFill>
                </a:rPr>
                <a:t>Pipes</a:t>
              </a:r>
            </a:p>
            <a:p>
              <a:pPr algn="ctr"/>
              <a:r>
                <a:rPr lang="en-GB" sz="1400" b="1" dirty="0">
                  <a:solidFill>
                    <a:srgbClr val="FFFF00"/>
                  </a:solidFill>
                </a:rPr>
                <a:t>Conductive flooring </a:t>
              </a:r>
              <a:r>
                <a:rPr lang="mr-IN" sz="1400" b="1" dirty="0">
                  <a:solidFill>
                    <a:srgbClr val="FFFF00"/>
                  </a:solidFill>
                </a:rPr>
                <a:t>…</a:t>
              </a:r>
              <a:endParaRPr lang="en-GB" sz="1400" b="1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150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97C70"/>
            </a:gs>
            <a:gs pos="23000">
              <a:srgbClr val="045A5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0"/>
            <a:ext cx="12192000" cy="1427018"/>
          </a:xfrm>
          <a:prstGeom prst="rect">
            <a:avLst/>
          </a:prstGeom>
          <a:solidFill>
            <a:srgbClr val="0149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ángulo 2"/>
          <p:cNvSpPr/>
          <p:nvPr/>
        </p:nvSpPr>
        <p:spPr>
          <a:xfrm>
            <a:off x="0" y="6264883"/>
            <a:ext cx="12192000" cy="298669"/>
          </a:xfrm>
          <a:prstGeom prst="rect">
            <a:avLst/>
          </a:prstGeom>
          <a:solidFill>
            <a:srgbClr val="0149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b="1" dirty="0">
                <a:latin typeface="Tahoma" charset="0"/>
                <a:ea typeface="Tahoma" charset="0"/>
                <a:cs typeface="Tahoma" charset="0"/>
              </a:rPr>
              <a:t>NANOLEAP Pilot Lines Network:  Bridging innovation to market implementation 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9400314" y="6231655"/>
            <a:ext cx="2743200" cy="365125"/>
          </a:xfrm>
        </p:spPr>
        <p:txBody>
          <a:bodyPr/>
          <a:lstStyle/>
          <a:p>
            <a:fld id="{9356D942-C238-9646-801F-9F78A8EF9357}" type="slidenum">
              <a:rPr lang="en-GB" b="1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7</a:t>
            </a:fld>
            <a:endParaRPr lang="en-GB" b="1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35527" y="451889"/>
            <a:ext cx="76890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How </a:t>
            </a:r>
            <a:r>
              <a:rPr lang="en-GB" sz="2800" dirty="0" err="1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nanosafety</a:t>
            </a:r>
            <a:r>
              <a:rPr lang="en-GB" sz="2800" dirty="0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 was addressed in the project ?</a:t>
            </a:r>
            <a:endParaRPr lang="en-GB" sz="2800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914" y="242809"/>
            <a:ext cx="1290931" cy="85866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828" y="240874"/>
            <a:ext cx="1290931" cy="86253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338613" y="2020168"/>
            <a:ext cx="10258302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7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Occupational</a:t>
            </a:r>
            <a:r>
              <a:rPr lang="fr-FR" sz="17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</a:t>
            </a:r>
            <a:r>
              <a:rPr lang="fr-FR" sz="17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exposure</a:t>
            </a:r>
            <a:r>
              <a:rPr lang="fr-FR" sz="17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</a:t>
            </a:r>
            <a:r>
              <a:rPr lang="fr-FR" sz="17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assessment</a:t>
            </a:r>
            <a:r>
              <a:rPr lang="fr-FR" sz="17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to </a:t>
            </a:r>
            <a:r>
              <a:rPr lang="fr-FR" sz="1700" b="1" dirty="0" err="1" smtClean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nanomaterials</a:t>
            </a:r>
            <a:r>
              <a:rPr lang="fr-FR" sz="1700" b="1" dirty="0" smtClean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:</a:t>
            </a:r>
            <a:endParaRPr lang="fr-FR" sz="1700" b="1" dirty="0">
              <a:solidFill>
                <a:schemeClr val="bg1">
                  <a:lumMod val="95000"/>
                </a:schemeClr>
              </a:solidFill>
              <a:latin typeface="Tahoma" charset="0"/>
              <a:ea typeface="Tahoma" charset="0"/>
              <a:cs typeface="Tahoma" charset="0"/>
            </a:endParaRP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Evaluation of questionnaires (OECD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Tier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1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assessment</a:t>
            </a:r>
            <a:r>
              <a:rPr lang="fr-FR" sz="1400" b="1" dirty="0" smtClean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): 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10/10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Scoping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visits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and basic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exposure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assessment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(OECD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Tier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2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assessment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): 3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Expert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exposure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assessment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(OECD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Tier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3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assessment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):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300" b="1" dirty="0">
              <a:solidFill>
                <a:schemeClr val="bg1">
                  <a:lumMod val="95000"/>
                </a:schemeClr>
              </a:solidFill>
              <a:latin typeface="Tahoma" charset="0"/>
              <a:ea typeface="Tahoma" charset="0"/>
              <a:cs typeface="Tahoma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7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Preparation</a:t>
            </a:r>
            <a:r>
              <a:rPr lang="fr-FR" sz="17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of guidelines and EHS recommandations: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Generic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guidelines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Specific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EHS recommandations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adapted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to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each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</a:t>
            </a:r>
            <a:r>
              <a:rPr lang="fr-FR" sz="1400" b="1" dirty="0" smtClean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PP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endParaRPr lang="fr-FR" sz="1300" b="1" dirty="0">
              <a:solidFill>
                <a:schemeClr val="bg1">
                  <a:lumMod val="95000"/>
                </a:schemeClr>
              </a:solidFill>
              <a:latin typeface="Tahoma" charset="0"/>
              <a:ea typeface="Tahoma" charset="0"/>
              <a:cs typeface="Tahoma" charset="0"/>
            </a:endParaRPr>
          </a:p>
          <a:p>
            <a:pPr marL="342900" indent="-285750">
              <a:buFont typeface="Arial" panose="020B0604020202020204" pitchFamily="34" charset="0"/>
              <a:buChar char="•"/>
            </a:pPr>
            <a:r>
              <a:rPr lang="fr-FR" sz="17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Promoting</a:t>
            </a:r>
            <a:r>
              <a:rPr lang="fr-FR" sz="17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</a:t>
            </a:r>
            <a:r>
              <a:rPr lang="fr-FR" sz="17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nanomaterial</a:t>
            </a:r>
            <a:r>
              <a:rPr lang="fr-FR" sz="17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</a:t>
            </a:r>
            <a:r>
              <a:rPr lang="fr-FR" sz="17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exposure</a:t>
            </a:r>
            <a:r>
              <a:rPr lang="fr-FR" sz="17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control </a:t>
            </a:r>
            <a:r>
              <a:rPr lang="fr-FR" sz="17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through</a:t>
            </a:r>
            <a:r>
              <a:rPr lang="fr-FR" sz="17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the </a:t>
            </a:r>
            <a:r>
              <a:rPr lang="fr-FR" sz="17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implementation</a:t>
            </a:r>
            <a:r>
              <a:rPr lang="fr-FR" sz="17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of </a:t>
            </a:r>
            <a:r>
              <a:rPr lang="fr-FR" sz="17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safer</a:t>
            </a:r>
            <a:r>
              <a:rPr lang="fr-FR" sz="17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-by-design </a:t>
            </a:r>
            <a:r>
              <a:rPr lang="fr-FR" sz="17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approaches</a:t>
            </a:r>
            <a:r>
              <a:rPr lang="fr-FR" sz="17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:</a:t>
            </a:r>
          </a:p>
          <a:p>
            <a:pPr marL="800100" lvl="3" indent="-285750">
              <a:buFont typeface="Arial" panose="020B0604020202020204" pitchFamily="34" charset="0"/>
              <a:buChar char="•"/>
            </a:pPr>
            <a:r>
              <a:rPr lang="fr-FR" sz="1400" b="1" dirty="0" err="1" smtClean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Dustiness</a:t>
            </a:r>
            <a:r>
              <a:rPr lang="fr-FR" sz="1400" b="1" dirty="0" smtClean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testing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of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granulated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powders</a:t>
            </a:r>
            <a:endParaRPr lang="fr-FR" sz="1400" b="1" dirty="0">
              <a:solidFill>
                <a:schemeClr val="bg1">
                  <a:lumMod val="95000"/>
                </a:schemeClr>
              </a:solidFill>
              <a:latin typeface="Tahoma" charset="0"/>
              <a:ea typeface="Tahoma" charset="0"/>
              <a:cs typeface="Tahoma" charset="0"/>
            </a:endParaRPr>
          </a:p>
          <a:p>
            <a:pPr marL="800100" lvl="3" indent="-285750">
              <a:buFont typeface="Arial" panose="020B0604020202020204" pitchFamily="34" charset="0"/>
              <a:buChar char="•"/>
            </a:pPr>
            <a:r>
              <a:rPr lang="fr-FR" sz="1400" b="1" dirty="0" err="1" smtClean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Artificial</a:t>
            </a:r>
            <a:r>
              <a:rPr lang="fr-FR" sz="1400" b="1" dirty="0" smtClean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weathering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and abrasion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testing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on </a:t>
            </a:r>
            <a:r>
              <a:rPr lang="fr-FR" sz="14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several</a:t>
            </a:r>
            <a:r>
              <a:rPr lang="fr-FR" sz="14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</a:t>
            </a:r>
            <a:r>
              <a:rPr lang="fr-FR" sz="1400" b="1" dirty="0" smtClean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intumescent </a:t>
            </a:r>
            <a:r>
              <a:rPr lang="fr-FR" sz="1400" b="1" dirty="0" err="1" smtClean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paint</a:t>
            </a:r>
            <a:r>
              <a:rPr lang="fr-FR" sz="1400" b="1" dirty="0" smtClean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formations</a:t>
            </a:r>
            <a:endParaRPr lang="fr-FR" sz="1400" b="1" dirty="0">
              <a:solidFill>
                <a:schemeClr val="bg1">
                  <a:lumMod val="95000"/>
                </a:schemeClr>
              </a:solidFill>
              <a:latin typeface="Tahoma" charset="0"/>
              <a:ea typeface="Tahoma" charset="0"/>
              <a:cs typeface="Tahoma" charset="0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fr-FR" sz="1300" b="1" dirty="0">
              <a:solidFill>
                <a:schemeClr val="bg1">
                  <a:lumMod val="95000"/>
                </a:schemeClr>
              </a:solidFill>
              <a:latin typeface="Tahoma" charset="0"/>
              <a:ea typeface="Tahoma" charset="0"/>
              <a:cs typeface="Tahoma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7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Training on </a:t>
            </a:r>
            <a:r>
              <a:rPr lang="fr-FR" sz="17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risks</a:t>
            </a:r>
            <a:r>
              <a:rPr lang="fr-FR" sz="17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</a:t>
            </a:r>
            <a:r>
              <a:rPr lang="fr-FR" sz="17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related</a:t>
            </a:r>
            <a:r>
              <a:rPr lang="fr-FR" sz="17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to </a:t>
            </a:r>
            <a:r>
              <a:rPr lang="fr-FR" sz="1700" b="1" dirty="0" err="1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nanomaterials</a:t>
            </a:r>
            <a:r>
              <a:rPr lang="fr-FR" sz="1700" b="1" dirty="0">
                <a:solidFill>
                  <a:schemeClr val="bg1">
                    <a:lumMod val="95000"/>
                  </a:schemeClr>
                </a:solidFill>
                <a:latin typeface="Tahoma" charset="0"/>
                <a:ea typeface="Tahoma" charset="0"/>
                <a:cs typeface="Tahoma" charset="0"/>
              </a:rPr>
              <a:t> </a:t>
            </a:r>
            <a:endParaRPr lang="fr-FR" sz="1700" b="1" dirty="0" smtClean="0">
              <a:solidFill>
                <a:schemeClr val="bg1">
                  <a:lumMod val="95000"/>
                </a:schemeClr>
              </a:solidFill>
              <a:latin typeface="Tahoma" charset="0"/>
              <a:ea typeface="Tahoma" charset="0"/>
              <a:cs typeface="Tahoma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300" b="1" dirty="0">
              <a:solidFill>
                <a:schemeClr val="bg1">
                  <a:lumMod val="95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36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97C70"/>
            </a:gs>
            <a:gs pos="23000">
              <a:srgbClr val="045A5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9400314" y="6231655"/>
            <a:ext cx="2743200" cy="365125"/>
          </a:xfrm>
        </p:spPr>
        <p:txBody>
          <a:bodyPr/>
          <a:lstStyle/>
          <a:p>
            <a:fld id="{9356D942-C238-9646-801F-9F78A8EF9357}" type="slidenum">
              <a:rPr lang="en-GB" b="1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8</a:t>
            </a:fld>
            <a:endParaRPr lang="en-GB" b="1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22007"/>
            <a:ext cx="1233054" cy="63714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5" name="Rectángulo 14"/>
          <p:cNvSpPr/>
          <p:nvPr/>
        </p:nvSpPr>
        <p:spPr>
          <a:xfrm>
            <a:off x="1265689" y="6063130"/>
            <a:ext cx="3749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This project has received funding from the European Union’s Horizon 2020 research and innovation program under grant agreement No 646397.</a:t>
            </a:r>
            <a:endParaRPr lang="es-ES" sz="1200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grpSp>
        <p:nvGrpSpPr>
          <p:cNvPr id="8" name="Agrupar 7"/>
          <p:cNvGrpSpPr/>
          <p:nvPr/>
        </p:nvGrpSpPr>
        <p:grpSpPr>
          <a:xfrm>
            <a:off x="3237652" y="402736"/>
            <a:ext cx="5716696" cy="1169551"/>
            <a:chOff x="5637104" y="402736"/>
            <a:chExt cx="5716696" cy="1169551"/>
          </a:xfrm>
        </p:grpSpPr>
        <p:sp>
          <p:nvSpPr>
            <p:cNvPr id="12" name="CuadroTexto 11"/>
            <p:cNvSpPr txBox="1"/>
            <p:nvPr/>
          </p:nvSpPr>
          <p:spPr>
            <a:xfrm flipH="1">
              <a:off x="6745755" y="402736"/>
              <a:ext cx="4608045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solidFill>
                    <a:schemeClr val="bg1"/>
                  </a:solidFill>
                  <a:latin typeface="Tahoma" charset="0"/>
                  <a:ea typeface="Tahoma" charset="0"/>
                  <a:cs typeface="Tahoma" charset="0"/>
                </a:rPr>
                <a:t>NANOLEAP Pilot Lines Network</a:t>
              </a:r>
            </a:p>
            <a:p>
              <a:endParaRPr lang="en-GB" sz="1400" b="1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endParaRPr>
            </a:p>
            <a:p>
              <a:r>
                <a:rPr lang="en-GB" sz="1400" dirty="0">
                  <a:solidFill>
                    <a:schemeClr val="bg1"/>
                  </a:solidFill>
                  <a:latin typeface="Tahoma" charset="0"/>
                  <a:ea typeface="Tahoma" charset="0"/>
                  <a:cs typeface="Tahoma" charset="0"/>
                </a:rPr>
                <a:t>Bridging innovation to market implementation of nanocomposite based products for different civil infrastructure and building applications.</a:t>
              </a:r>
            </a:p>
          </p:txBody>
        </p:sp>
        <p:pic>
          <p:nvPicPr>
            <p:cNvPr id="18" name="Imagen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7104" y="528615"/>
              <a:ext cx="917793" cy="917793"/>
            </a:xfrm>
            <a:prstGeom prst="rect">
              <a:avLst/>
            </a:prstGeom>
          </p:spPr>
        </p:pic>
      </p:grpSp>
      <p:cxnSp>
        <p:nvCxnSpPr>
          <p:cNvPr id="22" name="Conector recto 21"/>
          <p:cNvCxnSpPr/>
          <p:nvPr/>
        </p:nvCxnSpPr>
        <p:spPr>
          <a:xfrm>
            <a:off x="6096000" y="1725561"/>
            <a:ext cx="0" cy="481335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/>
          <p:cNvSpPr txBox="1"/>
          <p:nvPr/>
        </p:nvSpPr>
        <p:spPr>
          <a:xfrm>
            <a:off x="875881" y="3232933"/>
            <a:ext cx="389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>
                <a:solidFill>
                  <a:schemeClr val="accent6">
                    <a:lumMod val="20000"/>
                    <a:lumOff val="80000"/>
                  </a:schemeClr>
                </a:solidFill>
                <a:latin typeface="Tahoma" charset="0"/>
                <a:ea typeface="Tahoma" charset="0"/>
                <a:cs typeface="Tahoma" charset="0"/>
              </a:rPr>
              <a:t>THANK YOU</a:t>
            </a:r>
            <a:endParaRPr lang="en-GB" sz="3200" b="1" dirty="0">
              <a:solidFill>
                <a:schemeClr val="accent6">
                  <a:lumMod val="20000"/>
                  <a:lumOff val="8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  <p:grpSp>
        <p:nvGrpSpPr>
          <p:cNvPr id="25" name="Agrupar 24"/>
          <p:cNvGrpSpPr/>
          <p:nvPr/>
        </p:nvGrpSpPr>
        <p:grpSpPr>
          <a:xfrm>
            <a:off x="6249213" y="1918498"/>
            <a:ext cx="5066906" cy="4563881"/>
            <a:chOff x="6495829" y="2110222"/>
            <a:chExt cx="5066906" cy="4563881"/>
          </a:xfrm>
        </p:grpSpPr>
        <p:sp>
          <p:nvSpPr>
            <p:cNvPr id="23" name="CuadroTexto 22"/>
            <p:cNvSpPr txBox="1"/>
            <p:nvPr/>
          </p:nvSpPr>
          <p:spPr>
            <a:xfrm>
              <a:off x="6495829" y="2110222"/>
              <a:ext cx="5066906" cy="34470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b="1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Tahoma" charset="0"/>
                  <a:ea typeface="Tahoma" charset="0"/>
                  <a:cs typeface="Tahoma" charset="0"/>
                </a:rPr>
                <a:t>Contact us:</a:t>
              </a:r>
            </a:p>
            <a:p>
              <a:pPr algn="ctr"/>
              <a:endParaRPr lang="en-GB" sz="3200" b="1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endParaRPr>
            </a:p>
            <a:p>
              <a:pPr algn="ctr"/>
              <a:r>
                <a:rPr lang="en-GB" b="1" dirty="0" smtClean="0">
                  <a:solidFill>
                    <a:schemeClr val="bg1"/>
                  </a:solidFill>
                  <a:latin typeface="Tahoma" charset="0"/>
                  <a:ea typeface="Tahoma" charset="0"/>
                  <a:cs typeface="Tahoma" charset="0"/>
                </a:rPr>
                <a:t>JoseLuis.Valverde@uclm.es</a:t>
              </a:r>
              <a:endParaRPr lang="en-GB" b="1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endParaRPr>
            </a:p>
            <a:p>
              <a:pPr algn="ctr"/>
              <a:r>
                <a:rPr lang="en-GB" b="1" dirty="0" smtClean="0">
                  <a:solidFill>
                    <a:schemeClr val="bg1"/>
                  </a:solidFill>
                  <a:latin typeface="Tahoma" charset="0"/>
                  <a:ea typeface="Tahoma" charset="0"/>
                  <a:cs typeface="Tahoma" charset="0"/>
                </a:rPr>
                <a:t>Simon.Clavaguera@cea.fr</a:t>
              </a:r>
              <a:endParaRPr lang="en-GB" b="1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endParaRPr>
            </a:p>
            <a:p>
              <a:pPr algn="ctr"/>
              <a:endParaRPr lang="en-GB" b="1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endParaRPr>
            </a:p>
            <a:p>
              <a:pPr algn="ctr"/>
              <a:r>
                <a:rPr lang="en-GB" b="1" dirty="0" err="1">
                  <a:solidFill>
                    <a:schemeClr val="bg1"/>
                  </a:solidFill>
                  <a:latin typeface="Tahoma" charset="0"/>
                  <a:ea typeface="Tahoma" charset="0"/>
                  <a:cs typeface="Tahoma" charset="0"/>
                </a:rPr>
                <a:t>www.nanoleap.eu</a:t>
              </a:r>
              <a:endParaRPr lang="en-GB" b="1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endParaRPr>
            </a:p>
            <a:p>
              <a:pPr algn="ctr"/>
              <a:endParaRPr lang="en-GB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ahoma" charset="0"/>
                <a:ea typeface="Tahoma" charset="0"/>
                <a:cs typeface="Tahoma" charset="0"/>
              </a:endParaRPr>
            </a:p>
            <a:p>
              <a:pPr algn="ctr"/>
              <a:endParaRPr lang="en-GB" sz="32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ahoma" charset="0"/>
                <a:ea typeface="Tahoma" charset="0"/>
                <a:cs typeface="Tahoma" charset="0"/>
              </a:endParaRPr>
            </a:p>
            <a:p>
              <a:pPr algn="ctr"/>
              <a:endParaRPr lang="en-GB" sz="3200" b="1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endParaRPr>
            </a:p>
          </p:txBody>
        </p:sp>
        <p:pic>
          <p:nvPicPr>
            <p:cNvPr id="24" name="Imagen 23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515772" y="4440537"/>
              <a:ext cx="3027021" cy="2233566"/>
            </a:xfrm>
            <a:prstGeom prst="rect">
              <a:avLst/>
            </a:prstGeom>
          </p:spPr>
        </p:pic>
      </p:grpSp>
      <p:pic>
        <p:nvPicPr>
          <p:cNvPr id="14" name="Imagen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2334"/>
            <a:ext cx="1265689" cy="845665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511203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3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3000" fill="hold">
                                          <p:stCondLst>
                                            <p:cond delay="60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3000" fill="hold">
                                          <p:stCondLst>
                                            <p:cond delay="90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3000" fill="hold">
                                          <p:stCondLst>
                                            <p:cond delay="120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5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97C70"/>
            </a:gs>
            <a:gs pos="23000">
              <a:srgbClr val="045A51"/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10"/>
            <a:ext cx="12192000" cy="1427018"/>
          </a:xfrm>
          <a:prstGeom prst="rect">
            <a:avLst/>
          </a:prstGeom>
          <a:solidFill>
            <a:srgbClr val="0149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ángulo 2"/>
          <p:cNvSpPr/>
          <p:nvPr/>
        </p:nvSpPr>
        <p:spPr>
          <a:xfrm>
            <a:off x="0" y="6264883"/>
            <a:ext cx="12192000" cy="298669"/>
          </a:xfrm>
          <a:prstGeom prst="rect">
            <a:avLst/>
          </a:prstGeom>
          <a:solidFill>
            <a:srgbClr val="01494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b="1" dirty="0">
                <a:latin typeface="Tahoma" charset="0"/>
                <a:ea typeface="Tahoma" charset="0"/>
                <a:cs typeface="Tahoma" charset="0"/>
              </a:rPr>
              <a:t>NANOLEAP Pilot Lines Network:  Bridging innovation to market implementation 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9400314" y="6231655"/>
            <a:ext cx="2743200" cy="365125"/>
          </a:xfrm>
        </p:spPr>
        <p:txBody>
          <a:bodyPr/>
          <a:lstStyle/>
          <a:p>
            <a:fld id="{9356D942-C238-9646-801F-9F78A8EF9357}" type="slidenum">
              <a:rPr lang="en-GB" b="1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9</a:t>
            </a:fld>
            <a:endParaRPr lang="en-GB" b="1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35527" y="451889"/>
            <a:ext cx="59883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TEN PILOT LINES and 18 PARTNERS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1914" y="242809"/>
            <a:ext cx="1290931" cy="85866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828" y="240874"/>
            <a:ext cx="1290931" cy="86253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0" name="Image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5527" y="2045945"/>
            <a:ext cx="5254055" cy="36000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3898" y="2045945"/>
            <a:ext cx="5408082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13851</TotalTime>
  <Words>619</Words>
  <Application>Microsoft Office PowerPoint</Application>
  <PresentationFormat>Grand écran</PresentationFormat>
  <Paragraphs>130</Paragraphs>
  <Slides>10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Mangal</vt:lpstr>
      <vt:lpstr>Tahoma</vt:lpstr>
      <vt:lpstr>Wingdings</vt:lpstr>
      <vt:lpstr>Tema de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JOSE LUIS VALVERDE PALOMINO</dc:creator>
  <cp:lastModifiedBy>CLAVAGUERA Simon 222695</cp:lastModifiedBy>
  <cp:revision>163</cp:revision>
  <cp:lastPrinted>2018-05-09T07:24:06Z</cp:lastPrinted>
  <dcterms:created xsi:type="dcterms:W3CDTF">2016-10-03T06:56:15Z</dcterms:created>
  <dcterms:modified xsi:type="dcterms:W3CDTF">2018-11-06T23:54:03Z</dcterms:modified>
</cp:coreProperties>
</file>